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6" r:id="rId2"/>
    <p:sldId id="257" r:id="rId3"/>
    <p:sldId id="259" r:id="rId4"/>
    <p:sldId id="369" r:id="rId5"/>
    <p:sldId id="281" r:id="rId6"/>
    <p:sldId id="260" r:id="rId7"/>
    <p:sldId id="261" r:id="rId8"/>
    <p:sldId id="370" r:id="rId9"/>
    <p:sldId id="278" r:id="rId10"/>
    <p:sldId id="371" r:id="rId11"/>
    <p:sldId id="272" r:id="rId12"/>
    <p:sldId id="280" r:id="rId13"/>
    <p:sldId id="331" r:id="rId14"/>
    <p:sldId id="316" r:id="rId15"/>
    <p:sldId id="315" r:id="rId16"/>
    <p:sldId id="334" r:id="rId17"/>
    <p:sldId id="317" r:id="rId18"/>
    <p:sldId id="318" r:id="rId19"/>
    <p:sldId id="321" r:id="rId20"/>
    <p:sldId id="327" r:id="rId21"/>
    <p:sldId id="322" r:id="rId22"/>
    <p:sldId id="330" r:id="rId23"/>
    <p:sldId id="384" r:id="rId24"/>
    <p:sldId id="372" r:id="rId25"/>
    <p:sldId id="373" r:id="rId26"/>
    <p:sldId id="406" r:id="rId27"/>
    <p:sldId id="407" r:id="rId28"/>
    <p:sldId id="378" r:id="rId29"/>
    <p:sldId id="267" r:id="rId30"/>
    <p:sldId id="268" r:id="rId31"/>
    <p:sldId id="380" r:id="rId32"/>
    <p:sldId id="276" r:id="rId33"/>
    <p:sldId id="269" r:id="rId34"/>
    <p:sldId id="270" r:id="rId35"/>
    <p:sldId id="374" r:id="rId36"/>
    <p:sldId id="385" r:id="rId37"/>
    <p:sldId id="394" r:id="rId38"/>
    <p:sldId id="387" r:id="rId39"/>
    <p:sldId id="386" r:id="rId40"/>
    <p:sldId id="388" r:id="rId41"/>
    <p:sldId id="398" r:id="rId42"/>
    <p:sldId id="396" r:id="rId43"/>
    <p:sldId id="397" r:id="rId44"/>
    <p:sldId id="400" r:id="rId45"/>
    <p:sldId id="399" r:id="rId46"/>
    <p:sldId id="401" r:id="rId47"/>
    <p:sldId id="402" r:id="rId48"/>
    <p:sldId id="405" r:id="rId49"/>
    <p:sldId id="408" r:id="rId50"/>
    <p:sldId id="404" r:id="rId51"/>
    <p:sldId id="410" r:id="rId52"/>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8" autoAdjust="0"/>
    <p:restoredTop sz="94692" autoAdjust="0"/>
  </p:normalViewPr>
  <p:slideViewPr>
    <p:cSldViewPr>
      <p:cViewPr varScale="1">
        <p:scale>
          <a:sx n="80" d="100"/>
          <a:sy n="80" d="100"/>
        </p:scale>
        <p:origin x="-1435"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0.wmf"/><Relationship Id="rId1" Type="http://schemas.openxmlformats.org/officeDocument/2006/relationships/image" Target="../media/image3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44FCC021-004B-4274-BEC4-80A1387F4A8A}" type="datetimeFigureOut">
              <a:rPr lang="en-US" smtClean="0"/>
              <a:pPr/>
              <a:t>10/11/2016</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AEA4C31B-4DF4-4241-9FBA-0ECCD4FEA63B}" type="slidenum">
              <a:rPr lang="en-US" smtClean="0"/>
              <a:pPr/>
              <a:t>‹#›</a:t>
            </a:fld>
            <a:endParaRPr lang="en-US"/>
          </a:p>
        </p:txBody>
      </p:sp>
    </p:spTree>
    <p:extLst>
      <p:ext uri="{BB962C8B-B14F-4D97-AF65-F5344CB8AC3E}">
        <p14:creationId xmlns:p14="http://schemas.microsoft.com/office/powerpoint/2010/main" val="3958419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http://www.nce-rce.gc.ca/NetworksCentres-CentresReseaux/BLNCE-RCEE/UDMN-RRDEMP_eng.asp</a:t>
            </a:r>
          </a:p>
          <a:p>
            <a:r>
              <a:rPr lang="en-CA" dirty="0" smtClean="0"/>
              <a:t>http://www.nrcan.gc.ca/home</a:t>
            </a:r>
          </a:p>
          <a:p>
            <a:r>
              <a:rPr lang="en-CA" dirty="0" smtClean="0"/>
              <a:t>https://www.miningdeep.ca/?page_id=31</a:t>
            </a:r>
          </a:p>
          <a:p>
            <a:r>
              <a:rPr lang="en-CA" dirty="0" smtClean="0"/>
              <a:t>http://mining.ca/resources/mining-facts</a:t>
            </a:r>
          </a:p>
          <a:p>
            <a:r>
              <a:rPr lang="en-CA" dirty="0" smtClean="0"/>
              <a:t>http://mining.ca/</a:t>
            </a:r>
            <a:endParaRPr lang="en-CA" dirty="0"/>
          </a:p>
        </p:txBody>
      </p:sp>
      <p:sp>
        <p:nvSpPr>
          <p:cNvPr id="4" name="Slide Number Placeholder 3"/>
          <p:cNvSpPr>
            <a:spLocks noGrp="1"/>
          </p:cNvSpPr>
          <p:nvPr>
            <p:ph type="sldNum" sz="quarter" idx="10"/>
          </p:nvPr>
        </p:nvSpPr>
        <p:spPr/>
        <p:txBody>
          <a:bodyPr/>
          <a:lstStyle/>
          <a:p>
            <a:fld id="{AEA4C31B-4DF4-4241-9FBA-0ECCD4FEA63B}" type="slidenum">
              <a:rPr lang="en-US" smtClean="0"/>
              <a:pPr/>
              <a:t>1</a:t>
            </a:fld>
            <a:endParaRPr lang="en-US"/>
          </a:p>
        </p:txBody>
      </p:sp>
    </p:spTree>
    <p:extLst>
      <p:ext uri="{BB962C8B-B14F-4D97-AF65-F5344CB8AC3E}">
        <p14:creationId xmlns:p14="http://schemas.microsoft.com/office/powerpoint/2010/main" val="14957944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Besides</a:t>
            </a:r>
            <a:r>
              <a:rPr lang="en-CA" baseline="0" dirty="0" smtClean="0"/>
              <a:t> high fatality rates, </a:t>
            </a:r>
            <a:r>
              <a:rPr lang="en-CA" baseline="0" dirty="0" err="1" smtClean="0"/>
              <a:t>rockbursts</a:t>
            </a:r>
            <a:r>
              <a:rPr lang="en-CA" baseline="0" dirty="0" smtClean="0"/>
              <a:t> also cause loss in production and equipment and place detrimental influence on labour.</a:t>
            </a:r>
            <a:endParaRPr lang="en-CA" dirty="0"/>
          </a:p>
        </p:txBody>
      </p:sp>
      <p:sp>
        <p:nvSpPr>
          <p:cNvPr id="4" name="Slide Number Placeholder 3"/>
          <p:cNvSpPr>
            <a:spLocks noGrp="1"/>
          </p:cNvSpPr>
          <p:nvPr>
            <p:ph type="sldNum" sz="quarter" idx="10"/>
          </p:nvPr>
        </p:nvSpPr>
        <p:spPr/>
        <p:txBody>
          <a:bodyPr/>
          <a:lstStyle/>
          <a:p>
            <a:fld id="{AEA4C31B-4DF4-4241-9FBA-0ECCD4FEA63B}" type="slidenum">
              <a:rPr lang="en-US" smtClean="0"/>
              <a:pPr/>
              <a:t>4</a:t>
            </a:fld>
            <a:endParaRPr lang="en-US"/>
          </a:p>
        </p:txBody>
      </p:sp>
    </p:spTree>
    <p:extLst>
      <p:ext uri="{BB962C8B-B14F-4D97-AF65-F5344CB8AC3E}">
        <p14:creationId xmlns:p14="http://schemas.microsoft.com/office/powerpoint/2010/main" val="3488127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Why? Because the problem</a:t>
            </a:r>
            <a:r>
              <a:rPr lang="en-CA" baseline="0" dirty="0" smtClean="0"/>
              <a:t> of </a:t>
            </a:r>
            <a:r>
              <a:rPr lang="en-CA" baseline="0" dirty="0" err="1" smtClean="0"/>
              <a:t>rockbursts</a:t>
            </a:r>
            <a:r>
              <a:rPr lang="en-CA" baseline="0" dirty="0" smtClean="0"/>
              <a:t> is unsolved. </a:t>
            </a:r>
            <a:r>
              <a:rPr lang="en-CA" baseline="0" dirty="0" err="1" smtClean="0"/>
              <a:t>R</a:t>
            </a:r>
            <a:r>
              <a:rPr lang="en-CA" dirty="0" err="1" smtClean="0"/>
              <a:t>ockburst</a:t>
            </a:r>
            <a:r>
              <a:rPr lang="en-CA" dirty="0" smtClean="0"/>
              <a:t> is the cancer in </a:t>
            </a:r>
            <a:r>
              <a:rPr lang="en-CA" dirty="0" err="1" smtClean="0"/>
              <a:t>geomechanics</a:t>
            </a:r>
            <a:r>
              <a:rPr lang="en-CA" dirty="0" smtClean="0"/>
              <a:t> of contemporary deep mining </a:t>
            </a:r>
            <a:endParaRPr lang="en-CA" dirty="0"/>
          </a:p>
        </p:txBody>
      </p:sp>
      <p:sp>
        <p:nvSpPr>
          <p:cNvPr id="4" name="Slide Number Placeholder 3"/>
          <p:cNvSpPr>
            <a:spLocks noGrp="1"/>
          </p:cNvSpPr>
          <p:nvPr>
            <p:ph type="sldNum" sz="quarter" idx="10"/>
          </p:nvPr>
        </p:nvSpPr>
        <p:spPr/>
        <p:txBody>
          <a:bodyPr/>
          <a:lstStyle/>
          <a:p>
            <a:fld id="{AEA4C31B-4DF4-4241-9FBA-0ECCD4FEA63B}" type="slidenum">
              <a:rPr lang="en-US" smtClean="0"/>
              <a:pPr/>
              <a:t>8</a:t>
            </a:fld>
            <a:endParaRPr lang="en-US"/>
          </a:p>
        </p:txBody>
      </p:sp>
    </p:spTree>
    <p:extLst>
      <p:ext uri="{BB962C8B-B14F-4D97-AF65-F5344CB8AC3E}">
        <p14:creationId xmlns:p14="http://schemas.microsoft.com/office/powerpoint/2010/main" val="22101491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Using</a:t>
            </a:r>
            <a:r>
              <a:rPr lang="en-CA" baseline="0" dirty="0" smtClean="0"/>
              <a:t> rock specimens to study </a:t>
            </a:r>
            <a:r>
              <a:rPr lang="en-CA" baseline="0" dirty="0" err="1" smtClean="0"/>
              <a:t>rockbursts</a:t>
            </a:r>
            <a:r>
              <a:rPr lang="en-CA" baseline="0" dirty="0" smtClean="0"/>
              <a:t> has the following limitations: </a:t>
            </a:r>
            <a:endParaRPr lang="en-CA" dirty="0"/>
          </a:p>
        </p:txBody>
      </p:sp>
      <p:sp>
        <p:nvSpPr>
          <p:cNvPr id="4" name="Slide Number Placeholder 3"/>
          <p:cNvSpPr>
            <a:spLocks noGrp="1"/>
          </p:cNvSpPr>
          <p:nvPr>
            <p:ph type="sldNum" sz="quarter" idx="10"/>
          </p:nvPr>
        </p:nvSpPr>
        <p:spPr/>
        <p:txBody>
          <a:bodyPr/>
          <a:lstStyle/>
          <a:p>
            <a:fld id="{AEA4C31B-4DF4-4241-9FBA-0ECCD4FEA63B}" type="slidenum">
              <a:rPr lang="en-US" smtClean="0"/>
              <a:pPr/>
              <a:t>10</a:t>
            </a:fld>
            <a:endParaRPr lang="en-US"/>
          </a:p>
        </p:txBody>
      </p:sp>
    </p:spTree>
    <p:extLst>
      <p:ext uri="{BB962C8B-B14F-4D97-AF65-F5344CB8AC3E}">
        <p14:creationId xmlns:p14="http://schemas.microsoft.com/office/powerpoint/2010/main" val="6393639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Since many </a:t>
            </a:r>
            <a:r>
              <a:rPr lang="en-CA" dirty="0" err="1" smtClean="0"/>
              <a:t>rockbursts</a:t>
            </a:r>
            <a:r>
              <a:rPr lang="en-CA" dirty="0" smtClean="0"/>
              <a:t>……</a:t>
            </a:r>
            <a:endParaRPr lang="en-CA" dirty="0"/>
          </a:p>
        </p:txBody>
      </p:sp>
      <p:sp>
        <p:nvSpPr>
          <p:cNvPr id="4" name="Slide Number Placeholder 3"/>
          <p:cNvSpPr>
            <a:spLocks noGrp="1"/>
          </p:cNvSpPr>
          <p:nvPr>
            <p:ph type="sldNum" sz="quarter" idx="10"/>
          </p:nvPr>
        </p:nvSpPr>
        <p:spPr/>
        <p:txBody>
          <a:bodyPr/>
          <a:lstStyle/>
          <a:p>
            <a:fld id="{AEA4C31B-4DF4-4241-9FBA-0ECCD4FEA63B}" type="slidenum">
              <a:rPr lang="en-US" smtClean="0"/>
              <a:pPr/>
              <a:t>24</a:t>
            </a:fld>
            <a:endParaRPr lang="en-US"/>
          </a:p>
        </p:txBody>
      </p:sp>
    </p:spTree>
    <p:extLst>
      <p:ext uri="{BB962C8B-B14F-4D97-AF65-F5344CB8AC3E}">
        <p14:creationId xmlns:p14="http://schemas.microsoft.com/office/powerpoint/2010/main" val="6381857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smtClean="0">
                <a:solidFill>
                  <a:schemeClr val="tx1"/>
                </a:solidFill>
                <a:effectLst/>
                <a:latin typeface="+mn-lt"/>
                <a:ea typeface="+mn-ea"/>
                <a:cs typeface="+mn-cs"/>
              </a:rPr>
              <a:t>In deep metal mines, pillars are usually subjected to both </a:t>
            </a:r>
            <a:r>
              <a:rPr lang="en-CA" sz="1200" kern="1200" dirty="0" err="1" smtClean="0">
                <a:solidFill>
                  <a:schemeClr val="tx1"/>
                </a:solidFill>
                <a:effectLst/>
                <a:latin typeface="+mn-lt"/>
                <a:ea typeface="+mn-ea"/>
                <a:cs typeface="+mn-cs"/>
              </a:rPr>
              <a:t>superincumbent</a:t>
            </a:r>
            <a:r>
              <a:rPr lang="en-CA" sz="1200" kern="1200" dirty="0" smtClean="0">
                <a:solidFill>
                  <a:schemeClr val="tx1"/>
                </a:solidFill>
                <a:effectLst/>
                <a:latin typeface="+mn-lt"/>
                <a:ea typeface="+mn-ea"/>
                <a:cs typeface="+mn-cs"/>
              </a:rPr>
              <a:t> and dynamic forces, as shown in the figure. The </a:t>
            </a:r>
            <a:r>
              <a:rPr lang="en-CA" sz="1200" kern="1200" dirty="0" err="1" smtClean="0">
                <a:solidFill>
                  <a:schemeClr val="tx1"/>
                </a:solidFill>
                <a:effectLst/>
                <a:latin typeface="+mn-lt"/>
                <a:ea typeface="+mn-ea"/>
                <a:cs typeface="+mn-cs"/>
              </a:rPr>
              <a:t>superincumbent</a:t>
            </a:r>
            <a:r>
              <a:rPr lang="en-CA" sz="1200" kern="1200" dirty="0" smtClean="0">
                <a:solidFill>
                  <a:schemeClr val="tx1"/>
                </a:solidFill>
                <a:effectLst/>
                <a:latin typeface="+mn-lt"/>
                <a:ea typeface="+mn-ea"/>
                <a:cs typeface="+mn-cs"/>
              </a:rPr>
              <a:t> forces, such as the gravity of the overburden  are static. </a:t>
            </a:r>
            <a:endParaRPr lang="en-CA" dirty="0"/>
          </a:p>
        </p:txBody>
      </p:sp>
      <p:sp>
        <p:nvSpPr>
          <p:cNvPr id="4" name="Slide Number Placeholder 3"/>
          <p:cNvSpPr>
            <a:spLocks noGrp="1"/>
          </p:cNvSpPr>
          <p:nvPr>
            <p:ph type="sldNum" sz="quarter" idx="10"/>
          </p:nvPr>
        </p:nvSpPr>
        <p:spPr/>
        <p:txBody>
          <a:bodyPr/>
          <a:lstStyle/>
          <a:p>
            <a:fld id="{AEA4C31B-4DF4-4241-9FBA-0ECCD4FEA63B}" type="slidenum">
              <a:rPr lang="en-US" smtClean="0"/>
              <a:pPr/>
              <a:t>25</a:t>
            </a:fld>
            <a:endParaRPr lang="en-US"/>
          </a:p>
        </p:txBody>
      </p:sp>
    </p:spTree>
    <p:extLst>
      <p:ext uri="{BB962C8B-B14F-4D97-AF65-F5344CB8AC3E}">
        <p14:creationId xmlns:p14="http://schemas.microsoft.com/office/powerpoint/2010/main" val="14354869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http://www.nce-rce.gc.ca/NetworksCentres-CentresReseaux/BLNCE-RCEE/UDMN-RRDEMP_eng.asp</a:t>
            </a:r>
          </a:p>
          <a:p>
            <a:r>
              <a:rPr lang="en-CA" dirty="0" smtClean="0"/>
              <a:t>http://www.nrcan.gc.ca/home</a:t>
            </a:r>
          </a:p>
          <a:p>
            <a:r>
              <a:rPr lang="en-CA" dirty="0" smtClean="0"/>
              <a:t>https://www.miningdeep.ca/?page_id=31</a:t>
            </a:r>
          </a:p>
          <a:p>
            <a:r>
              <a:rPr lang="en-CA" dirty="0" smtClean="0"/>
              <a:t>http://mining.ca/resources/mining-facts</a:t>
            </a:r>
          </a:p>
          <a:p>
            <a:r>
              <a:rPr lang="en-CA" dirty="0" smtClean="0"/>
              <a:t>http://mining.ca/</a:t>
            </a:r>
            <a:endParaRPr lang="en-CA" dirty="0"/>
          </a:p>
        </p:txBody>
      </p:sp>
      <p:sp>
        <p:nvSpPr>
          <p:cNvPr id="4" name="Slide Number Placeholder 3"/>
          <p:cNvSpPr>
            <a:spLocks noGrp="1"/>
          </p:cNvSpPr>
          <p:nvPr>
            <p:ph type="sldNum" sz="quarter" idx="10"/>
          </p:nvPr>
        </p:nvSpPr>
        <p:spPr/>
        <p:txBody>
          <a:bodyPr/>
          <a:lstStyle/>
          <a:p>
            <a:fld id="{AEA4C31B-4DF4-4241-9FBA-0ECCD4FEA63B}" type="slidenum">
              <a:rPr lang="en-US" smtClean="0"/>
              <a:pPr/>
              <a:t>51</a:t>
            </a:fld>
            <a:endParaRPr lang="en-US"/>
          </a:p>
        </p:txBody>
      </p:sp>
    </p:spTree>
    <p:extLst>
      <p:ext uri="{BB962C8B-B14F-4D97-AF65-F5344CB8AC3E}">
        <p14:creationId xmlns:p14="http://schemas.microsoft.com/office/powerpoint/2010/main" val="14957944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2010624-3D69-4C95-B3F3-D8381443DC10}" type="datetime1">
              <a:rPr lang="en-US" smtClean="0"/>
              <a:pPr/>
              <a:t>10/11/2016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50AB0B-CD5A-463F-8667-6DFE65F5740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B712D8-12D1-4CDF-8185-E518AFC682E1}" type="datetime1">
              <a:rPr lang="en-US" smtClean="0"/>
              <a:pPr/>
              <a:t>10/11/2016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50AB0B-CD5A-463F-8667-6DFE65F5740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D3AA82C-D126-4532-9B12-B3D4F36E687F}" type="datetime1">
              <a:rPr lang="en-US" smtClean="0"/>
              <a:pPr/>
              <a:t>10/11/2016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50AB0B-CD5A-463F-8667-6DFE65F5740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C371949-0A29-4BD4-B70A-AD39B7D5C1A0}" type="datetime1">
              <a:rPr lang="en-US" smtClean="0"/>
              <a:pPr/>
              <a:t>10/11/2016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50AB0B-CD5A-463F-8667-6DFE65F5740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E30DE8-4B10-4BF2-B3F4-480A32CF42A6}" type="datetime1">
              <a:rPr lang="en-US" smtClean="0"/>
              <a:pPr/>
              <a:t>10/11/2016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950AB0B-CD5A-463F-8667-6DFE65F5740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14416E6-D777-411F-9571-ED0388C671CD}" type="datetime1">
              <a:rPr lang="en-US" smtClean="0"/>
              <a:pPr/>
              <a:t>10/11/2016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950AB0B-CD5A-463F-8667-6DFE65F5740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E83EDF-27BE-43AF-88B9-363F5E476940}" type="datetime1">
              <a:rPr lang="en-US" smtClean="0"/>
              <a:pPr/>
              <a:t>10/11/2016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950AB0B-CD5A-463F-8667-6DFE65F5740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6F0C94-5F72-4F8A-8CE2-0F336417C91C}" type="datetime1">
              <a:rPr lang="en-US" smtClean="0"/>
              <a:pPr/>
              <a:t>10/11/2016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50AB0B-CD5A-463F-8667-6DFE65F5740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6D4A80-DC30-49D6-8F39-128BF28411C9}" type="datetime1">
              <a:rPr lang="en-US" smtClean="0"/>
              <a:pPr/>
              <a:t>10/11/2016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950AB0B-CD5A-463F-8667-6DFE65F5740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9026BA-DC9C-4D14-95F3-154A0FDAE846}" type="datetime1">
              <a:rPr lang="en-US" smtClean="0"/>
              <a:pPr/>
              <a:t>10/11/2016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50AB0B-CD5A-463F-8667-6DFE65F5740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F7E051-AFAC-4428-85CA-0E1309804608}" type="datetime1">
              <a:rPr lang="en-US" smtClean="0"/>
              <a:pPr/>
              <a:t>10/11/2016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950AB0B-CD5A-463F-8667-6DFE65F5740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1D88F8-03A0-4633-8CFC-080D8381FA3F}" type="datetime1">
              <a:rPr lang="en-US" smtClean="0"/>
              <a:pPr/>
              <a:t>10/11/2016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50AB0B-CD5A-463F-8667-6DFE65F5740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image" Target="../media/image41.emf"/><Relationship Id="rId7" Type="http://schemas.openxmlformats.org/officeDocument/2006/relationships/image" Target="../media/image40.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39.wmf"/><Relationship Id="rId4" Type="http://schemas.openxmlformats.org/officeDocument/2006/relationships/oleObject" Target="../embeddings/oleObject1.bin"/></Relationships>
</file>

<file path=ppt/slides/_rels/slide30.xml.rels><?xml version="1.0" encoding="UTF-8" standalone="yes"?>
<Relationships xmlns="http://schemas.openxmlformats.org/package/2006/relationships"><Relationship Id="rId3" Type="http://schemas.openxmlformats.org/officeDocument/2006/relationships/image" Target="../media/image43.emf"/><Relationship Id="rId7" Type="http://schemas.openxmlformats.org/officeDocument/2006/relationships/image" Target="../media/image35.e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00.png"/><Relationship Id="rId5" Type="http://schemas.openxmlformats.org/officeDocument/2006/relationships/image" Target="../media/image42.wmf"/><Relationship Id="rId4" Type="http://schemas.openxmlformats.org/officeDocument/2006/relationships/oleObject" Target="../embeddings/oleObject3.bin"/></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50.wmf"/><Relationship Id="rId4" Type="http://schemas.openxmlformats.org/officeDocument/2006/relationships/oleObject" Target="../embeddings/oleObject4.bin"/></Relationships>
</file>

<file path=ppt/slides/_rels/slide35.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2.jpeg"/></Relationships>
</file>

<file path=ppt/slides/_rels/slide5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1340768"/>
            <a:ext cx="8064896" cy="1584176"/>
          </a:xfrm>
        </p:spPr>
        <p:txBody>
          <a:bodyPr>
            <a:normAutofit fontScale="90000"/>
          </a:bodyPr>
          <a:lstStyle/>
          <a:p>
            <a:r>
              <a:rPr lang="zh-CN" altLang="en-US" sz="4000" b="1" dirty="0"/>
              <a:t>硬岩深部开采矿柱岩爆的分类与机</a:t>
            </a:r>
            <a:r>
              <a:rPr lang="zh-CN" altLang="en-US" sz="4000" b="1" dirty="0" smtClean="0"/>
              <a:t>理</a:t>
            </a:r>
            <a:r>
              <a:rPr lang="en-CA" altLang="zh-CN" sz="4000" b="1" dirty="0" smtClean="0"/>
              <a:t/>
            </a:r>
            <a:br>
              <a:rPr lang="en-CA" altLang="zh-CN" sz="4000" b="1" dirty="0" smtClean="0"/>
            </a:br>
            <a:r>
              <a:rPr lang="en-CA" altLang="zh-CN" sz="4000" b="1" dirty="0" smtClean="0"/>
              <a:t>Mechanism of Pillar </a:t>
            </a:r>
            <a:r>
              <a:rPr lang="en-CA" altLang="zh-CN" sz="4000" b="1" dirty="0" err="1" smtClean="0"/>
              <a:t>Rockbursts</a:t>
            </a:r>
            <a:r>
              <a:rPr lang="en-CA" altLang="zh-CN" sz="4000" b="1" dirty="0" smtClean="0"/>
              <a:t> in Underground Hard Rock Mining</a:t>
            </a:r>
            <a:r>
              <a:rPr lang="en-CA" sz="4000" b="1" dirty="0" smtClean="0"/>
              <a:t/>
            </a:r>
            <a:br>
              <a:rPr lang="en-CA" sz="4000" b="1" dirty="0" smtClean="0"/>
            </a:br>
            <a:r>
              <a:rPr lang="en-CA" sz="4000" b="1" dirty="0" smtClean="0"/>
              <a:t/>
            </a:r>
            <a:br>
              <a:rPr lang="en-CA" sz="4000" b="1" dirty="0" smtClean="0"/>
            </a:br>
            <a:endParaRPr lang="en-CA" sz="4000" dirty="0"/>
          </a:p>
        </p:txBody>
      </p:sp>
      <p:sp>
        <p:nvSpPr>
          <p:cNvPr id="5" name="Slide Number Placeholder 4"/>
          <p:cNvSpPr>
            <a:spLocks noGrp="1"/>
          </p:cNvSpPr>
          <p:nvPr>
            <p:ph type="sldNum" sz="quarter" idx="12"/>
          </p:nvPr>
        </p:nvSpPr>
        <p:spPr/>
        <p:txBody>
          <a:bodyPr/>
          <a:lstStyle/>
          <a:p>
            <a:fld id="{C950AB0B-CD5A-463F-8667-6DFE65F57409}" type="slidenum">
              <a:rPr lang="en-US" smtClean="0"/>
              <a:pPr/>
              <a:t>1</a:t>
            </a:fld>
            <a:endParaRPr lang="en-US"/>
          </a:p>
        </p:txBody>
      </p:sp>
      <p:sp>
        <p:nvSpPr>
          <p:cNvPr id="8" name="Subtitle 2"/>
          <p:cNvSpPr>
            <a:spLocks noGrp="1"/>
          </p:cNvSpPr>
          <p:nvPr>
            <p:ph type="subTitle" idx="1"/>
          </p:nvPr>
        </p:nvSpPr>
        <p:spPr>
          <a:xfrm>
            <a:off x="1319882" y="2708920"/>
            <a:ext cx="6400800" cy="1080120"/>
          </a:xfrm>
        </p:spPr>
        <p:txBody>
          <a:bodyPr>
            <a:normAutofit fontScale="92500" lnSpcReduction="10000"/>
          </a:bodyPr>
          <a:lstStyle/>
          <a:p>
            <a:r>
              <a:rPr lang="en-AU" dirty="0" smtClean="0"/>
              <a:t>Jian Deng</a:t>
            </a:r>
          </a:p>
          <a:p>
            <a:r>
              <a:rPr lang="en-AU" dirty="0" smtClean="0"/>
              <a:t> </a:t>
            </a:r>
            <a:r>
              <a:rPr lang="en-AU" dirty="0" err="1" smtClean="0"/>
              <a:t>Prof.</a:t>
            </a:r>
            <a:r>
              <a:rPr lang="en-AU" dirty="0" smtClean="0"/>
              <a:t>,  Ph.D.,  P. Eng. </a:t>
            </a:r>
            <a:endParaRPr lang="en-US" dirty="0"/>
          </a:p>
        </p:txBody>
      </p:sp>
      <p:pic>
        <p:nvPicPr>
          <p:cNvPr id="7" name="Picture 4" descr="Lakehead University Shield with Wordmark"/>
          <p:cNvPicPr>
            <a:picLocks noChangeAspect="1" noChangeArrowheads="1"/>
          </p:cNvPicPr>
          <p:nvPr/>
        </p:nvPicPr>
        <p:blipFill>
          <a:blip r:embed="rId3" cstate="print"/>
          <a:srcRect b="28165"/>
          <a:stretch>
            <a:fillRect/>
          </a:stretch>
        </p:blipFill>
        <p:spPr bwMode="auto">
          <a:xfrm>
            <a:off x="5311898" y="4536253"/>
            <a:ext cx="2395811" cy="692696"/>
          </a:xfrm>
          <a:prstGeom prst="rect">
            <a:avLst/>
          </a:prstGeom>
          <a:noFill/>
        </p:spPr>
      </p:pic>
      <p:pic>
        <p:nvPicPr>
          <p:cNvPr id="9" name="Picture 2" descr="http://cesme.lakeheadu.ca/uploads/images/CESME_LOGO_colou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23196" y="3789040"/>
            <a:ext cx="2448272" cy="2187123"/>
          </a:xfrm>
          <a:prstGeom prst="rect">
            <a:avLst/>
          </a:prstGeom>
          <a:noFill/>
          <a:extLst>
            <a:ext uri="{909E8E84-426E-40DD-AFC4-6F175D3DCCD1}">
              <a14:hiddenFill xmlns:a14="http://schemas.microsoft.com/office/drawing/2010/main">
                <a:solidFill>
                  <a:srgbClr val="FFFFFF"/>
                </a:solidFill>
              </a14:hiddenFill>
            </a:ext>
          </a:extLst>
        </p:spPr>
      </p:pic>
      <p:sp>
        <p:nvSpPr>
          <p:cNvPr id="11" name="Subtitle 2"/>
          <p:cNvSpPr txBox="1">
            <a:spLocks/>
          </p:cNvSpPr>
          <p:nvPr/>
        </p:nvSpPr>
        <p:spPr>
          <a:xfrm>
            <a:off x="1691680" y="5906194"/>
            <a:ext cx="6400800" cy="672480"/>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AU" sz="3200" b="0" i="0" u="none" strike="noStrike" kern="1200" cap="none" spc="0" normalizeH="0" baseline="0" noProof="0" dirty="0" smtClean="0">
                <a:ln>
                  <a:noFill/>
                </a:ln>
                <a:solidFill>
                  <a:schemeClr val="tx1">
                    <a:tint val="75000"/>
                  </a:schemeClr>
                </a:solidFill>
                <a:effectLst/>
                <a:uLnTx/>
                <a:uFillTx/>
                <a:latin typeface="+mn-lt"/>
                <a:ea typeface="+mn-ea"/>
                <a:cs typeface="+mn-cs"/>
              </a:rPr>
              <a:t>E-mail:  </a:t>
            </a:r>
            <a:r>
              <a:rPr kumimoji="0" lang="en-AU" sz="3200" i="0" u="none" strike="noStrike" kern="1200" cap="none" spc="0" normalizeH="0" baseline="0" noProof="0" dirty="0" smtClean="0">
                <a:ln>
                  <a:noFill/>
                </a:ln>
                <a:solidFill>
                  <a:schemeClr val="tx1">
                    <a:tint val="75000"/>
                  </a:schemeClr>
                </a:solidFill>
                <a:effectLst/>
                <a:uLnTx/>
                <a:uFillTx/>
                <a:latin typeface="Times New Roman" panose="02020603050405020304" pitchFamily="18" charset="0"/>
                <a:cs typeface="Times New Roman" panose="02020603050405020304" pitchFamily="18" charset="0"/>
              </a:rPr>
              <a:t>jian.deng@lakeheadu.ca</a:t>
            </a:r>
            <a:endParaRPr kumimoji="0" lang="en-US" sz="3200" i="0" u="none" strike="noStrike" kern="1200" cap="none" spc="0" normalizeH="0" baseline="0" noProof="0" dirty="0" smtClean="0">
              <a:ln>
                <a:noFill/>
              </a:ln>
              <a:solidFill>
                <a:schemeClr val="tx1">
                  <a:tint val="75000"/>
                </a:schemeClr>
              </a:solidFill>
              <a:effectLst/>
              <a:uLnTx/>
              <a:uFillTx/>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724942"/>
          </a:xfrm>
        </p:spPr>
        <p:txBody>
          <a:bodyPr>
            <a:normAutofit fontScale="90000"/>
          </a:bodyPr>
          <a:lstStyle/>
          <a:p>
            <a:r>
              <a:rPr lang="en-US" dirty="0" smtClean="0"/>
              <a:t>What’s new?</a:t>
            </a:r>
            <a:r>
              <a:rPr lang="zh-CN" altLang="en-US" dirty="0" smtClean="0"/>
              <a:t>主要创新点</a:t>
            </a:r>
            <a:endParaRPr lang="en-US" dirty="0"/>
          </a:p>
        </p:txBody>
      </p:sp>
      <p:sp>
        <p:nvSpPr>
          <p:cNvPr id="3" name="Content Placeholder 2"/>
          <p:cNvSpPr>
            <a:spLocks noGrp="1"/>
          </p:cNvSpPr>
          <p:nvPr>
            <p:ph idx="1"/>
          </p:nvPr>
        </p:nvSpPr>
        <p:spPr>
          <a:xfrm>
            <a:off x="216868" y="1268760"/>
            <a:ext cx="8892480" cy="5112568"/>
          </a:xfrm>
        </p:spPr>
        <p:txBody>
          <a:bodyPr>
            <a:normAutofit fontScale="92500" lnSpcReduction="10000"/>
          </a:bodyPr>
          <a:lstStyle/>
          <a:p>
            <a:pPr>
              <a:spcBef>
                <a:spcPts val="1800"/>
              </a:spcBef>
              <a:buClr>
                <a:srgbClr val="FF0000"/>
              </a:buClr>
              <a:buFont typeface="Wingdings" panose="05000000000000000000" pitchFamily="2" charset="2"/>
              <a:buChar char="ü"/>
            </a:pPr>
            <a:r>
              <a:rPr lang="en-AU" b="1" dirty="0" smtClean="0"/>
              <a:t>Inherent </a:t>
            </a:r>
            <a:r>
              <a:rPr lang="en-AU" b="1" dirty="0" err="1" smtClean="0"/>
              <a:t>Rockbursts</a:t>
            </a:r>
            <a:r>
              <a:rPr lang="en-AU" b="1" dirty="0" smtClean="0"/>
              <a:t>, Triggered </a:t>
            </a:r>
            <a:r>
              <a:rPr lang="en-AU" b="1" dirty="0" err="1" smtClean="0"/>
              <a:t>rockbursts</a:t>
            </a:r>
            <a:r>
              <a:rPr lang="en-AU" b="1" dirty="0" smtClean="0"/>
              <a:t> and Induced </a:t>
            </a:r>
            <a:r>
              <a:rPr lang="en-AU" b="1" dirty="0" err="1" smtClean="0"/>
              <a:t>rockbursts</a:t>
            </a:r>
            <a:r>
              <a:rPr lang="en-AU" b="1" dirty="0" smtClean="0"/>
              <a:t> (</a:t>
            </a:r>
            <a:r>
              <a:rPr lang="zh-CN" altLang="en-US" sz="2400" b="1" dirty="0" smtClean="0">
                <a:solidFill>
                  <a:srgbClr val="FF0000"/>
                </a:solidFill>
              </a:rPr>
              <a:t>内生岩爆，诱导岩爆，激励岩爆</a:t>
            </a:r>
            <a:r>
              <a:rPr lang="en-AU" b="1" dirty="0" smtClean="0"/>
              <a:t>)</a:t>
            </a:r>
          </a:p>
          <a:p>
            <a:pPr>
              <a:spcBef>
                <a:spcPts val="1800"/>
              </a:spcBef>
              <a:buClr>
                <a:srgbClr val="FF0000"/>
              </a:buClr>
              <a:buFont typeface="Wingdings" panose="05000000000000000000" pitchFamily="2" charset="2"/>
              <a:buChar char="ü"/>
            </a:pPr>
            <a:r>
              <a:rPr lang="en-AU" b="1" dirty="0" smtClean="0"/>
              <a:t>Rigorous mathematic </a:t>
            </a:r>
            <a:r>
              <a:rPr lang="en-AU" b="1" dirty="0"/>
              <a:t>models </a:t>
            </a:r>
            <a:r>
              <a:rPr lang="en-AU" b="1" dirty="0" smtClean="0"/>
              <a:t>(</a:t>
            </a:r>
            <a:r>
              <a:rPr lang="zh-CN" altLang="en-US" sz="2400" b="1" dirty="0">
                <a:solidFill>
                  <a:srgbClr val="FF0000"/>
                </a:solidFill>
              </a:rPr>
              <a:t>建</a:t>
            </a:r>
            <a:r>
              <a:rPr lang="zh-CN" altLang="en-US" sz="2400" b="1" dirty="0" smtClean="0">
                <a:solidFill>
                  <a:srgbClr val="FF0000"/>
                </a:solidFill>
              </a:rPr>
              <a:t>立了严</a:t>
            </a:r>
            <a:r>
              <a:rPr lang="zh-CN" altLang="en-US" sz="2400" b="1" dirty="0">
                <a:solidFill>
                  <a:srgbClr val="FF0000"/>
                </a:solidFill>
              </a:rPr>
              <a:t>格</a:t>
            </a:r>
            <a:r>
              <a:rPr lang="zh-CN" altLang="en-US" sz="2400" b="1" dirty="0" smtClean="0">
                <a:solidFill>
                  <a:srgbClr val="FF0000"/>
                </a:solidFill>
              </a:rPr>
              <a:t>的数学模型</a:t>
            </a:r>
            <a:r>
              <a:rPr lang="en-AU" b="1" dirty="0"/>
              <a:t>)</a:t>
            </a:r>
            <a:endParaRPr lang="en-AU" b="1" dirty="0" smtClean="0"/>
          </a:p>
          <a:p>
            <a:pPr>
              <a:spcBef>
                <a:spcPts val="1800"/>
              </a:spcBef>
              <a:buClr>
                <a:srgbClr val="FF0000"/>
              </a:buClr>
              <a:buFont typeface="Wingdings" panose="05000000000000000000" pitchFamily="2" charset="2"/>
              <a:buChar char="ü"/>
            </a:pPr>
            <a:r>
              <a:rPr lang="en-AU" b="1" dirty="0" smtClean="0"/>
              <a:t>Quantitative relation</a:t>
            </a:r>
            <a:r>
              <a:rPr lang="en-US" altLang="zh-CN" b="1" dirty="0" smtClean="0"/>
              <a:t>ship</a:t>
            </a:r>
            <a:r>
              <a:rPr lang="en-AU" dirty="0" smtClean="0"/>
              <a:t>: between </a:t>
            </a:r>
            <a:r>
              <a:rPr lang="en-AU" dirty="0"/>
              <a:t>blasting </a:t>
            </a:r>
            <a:r>
              <a:rPr lang="en-AU" sz="3000" dirty="0" smtClean="0"/>
              <a:t>parameters </a:t>
            </a:r>
            <a:r>
              <a:rPr lang="en-AU" dirty="0" smtClean="0"/>
              <a:t>and </a:t>
            </a:r>
            <a:r>
              <a:rPr lang="en-AU" dirty="0"/>
              <a:t>pillar </a:t>
            </a:r>
            <a:r>
              <a:rPr lang="en-AU" dirty="0" err="1" smtClean="0"/>
              <a:t>rockbursts</a:t>
            </a:r>
            <a:endParaRPr lang="en-AU" dirty="0" smtClean="0"/>
          </a:p>
          <a:p>
            <a:pPr marL="0" indent="0">
              <a:lnSpc>
                <a:spcPct val="110000"/>
              </a:lnSpc>
              <a:spcBef>
                <a:spcPts val="0"/>
              </a:spcBef>
              <a:buClr>
                <a:srgbClr val="FF0000"/>
              </a:buClr>
              <a:buNone/>
            </a:pPr>
            <a:r>
              <a:rPr lang="en-AU" b="1" dirty="0" smtClean="0"/>
              <a:t>                                     (</a:t>
            </a:r>
            <a:r>
              <a:rPr lang="zh-CN" altLang="en-US" sz="2400" b="1" dirty="0">
                <a:solidFill>
                  <a:srgbClr val="FF0000"/>
                </a:solidFill>
              </a:rPr>
              <a:t>推导了爆破</a:t>
            </a:r>
            <a:r>
              <a:rPr lang="zh-CN" altLang="en-US" sz="2400" b="1" dirty="0" smtClean="0">
                <a:solidFill>
                  <a:srgbClr val="FF0000"/>
                </a:solidFill>
              </a:rPr>
              <a:t>参数与矿柱岩爆的关系</a:t>
            </a:r>
            <a:r>
              <a:rPr lang="en-AU" b="1" dirty="0"/>
              <a:t>)</a:t>
            </a:r>
            <a:r>
              <a:rPr lang="en-AU" dirty="0" smtClean="0"/>
              <a:t> </a:t>
            </a:r>
          </a:p>
          <a:p>
            <a:pPr>
              <a:spcBef>
                <a:spcPts val="1800"/>
              </a:spcBef>
              <a:buClr>
                <a:srgbClr val="FF0000"/>
              </a:buClr>
              <a:buFont typeface="Wingdings" panose="05000000000000000000" pitchFamily="2" charset="2"/>
              <a:buChar char="ü"/>
            </a:pPr>
            <a:r>
              <a:rPr lang="en-AU" b="1" dirty="0" smtClean="0"/>
              <a:t>Mechanism of parametric resonance</a:t>
            </a:r>
            <a:r>
              <a:rPr lang="en-AU" dirty="0" smtClean="0"/>
              <a:t> </a:t>
            </a:r>
            <a:r>
              <a:rPr lang="en-AU" dirty="0"/>
              <a:t>of pillar </a:t>
            </a:r>
            <a:r>
              <a:rPr lang="en-AU" dirty="0" err="1" smtClean="0"/>
              <a:t>rockbursts</a:t>
            </a:r>
            <a:r>
              <a:rPr lang="en-AU" b="1" dirty="0" smtClean="0"/>
              <a:t> (</a:t>
            </a:r>
            <a:r>
              <a:rPr lang="zh-CN" altLang="en-US" sz="2400" b="1" dirty="0">
                <a:solidFill>
                  <a:srgbClr val="FF0000"/>
                </a:solidFill>
              </a:rPr>
              <a:t>揭示</a:t>
            </a:r>
            <a:r>
              <a:rPr lang="zh-CN" altLang="en-US" sz="2400" b="1" dirty="0" smtClean="0">
                <a:solidFill>
                  <a:srgbClr val="FF0000"/>
                </a:solidFill>
              </a:rPr>
              <a:t>了矿柱岩</a:t>
            </a:r>
            <a:r>
              <a:rPr lang="zh-CN" altLang="en-US" sz="2400" b="1" dirty="0">
                <a:solidFill>
                  <a:srgbClr val="FF0000"/>
                </a:solidFill>
              </a:rPr>
              <a:t>爆</a:t>
            </a:r>
            <a:r>
              <a:rPr lang="zh-CN" altLang="en-US" sz="2400" b="1" dirty="0" smtClean="0">
                <a:solidFill>
                  <a:srgbClr val="FF0000"/>
                </a:solidFill>
              </a:rPr>
              <a:t>的参数共振机理</a:t>
            </a:r>
            <a:r>
              <a:rPr lang="en-AU" b="1" dirty="0" smtClean="0"/>
              <a:t>)</a:t>
            </a:r>
          </a:p>
          <a:p>
            <a:pPr>
              <a:spcBef>
                <a:spcPts val="1800"/>
              </a:spcBef>
              <a:buClr>
                <a:srgbClr val="FF0000"/>
              </a:buClr>
              <a:buFont typeface="Wingdings" panose="05000000000000000000" pitchFamily="2" charset="2"/>
              <a:buChar char="ü"/>
            </a:pPr>
            <a:r>
              <a:rPr lang="en-AU" b="1" dirty="0" smtClean="0"/>
              <a:t>A </a:t>
            </a:r>
            <a:r>
              <a:rPr lang="en-AU" b="1" dirty="0"/>
              <a:t>case study </a:t>
            </a:r>
            <a:r>
              <a:rPr lang="en-AU" b="1" dirty="0" smtClean="0"/>
              <a:t>(</a:t>
            </a:r>
            <a:r>
              <a:rPr lang="zh-CN" altLang="en-US" sz="2400" b="1" dirty="0" smtClean="0">
                <a:solidFill>
                  <a:srgbClr val="FF0000"/>
                </a:solidFill>
              </a:rPr>
              <a:t>实例研究</a:t>
            </a:r>
            <a:r>
              <a:rPr lang="en-AU" b="1" dirty="0" smtClean="0"/>
              <a:t>)</a:t>
            </a:r>
            <a:endParaRPr lang="en-AU" dirty="0" smtClean="0"/>
          </a:p>
          <a:p>
            <a:endParaRPr lang="en-US" dirty="0"/>
          </a:p>
        </p:txBody>
      </p:sp>
      <p:sp>
        <p:nvSpPr>
          <p:cNvPr id="5" name="Slide Number Placeholder 4"/>
          <p:cNvSpPr>
            <a:spLocks noGrp="1"/>
          </p:cNvSpPr>
          <p:nvPr>
            <p:ph type="sldNum" sz="quarter" idx="12"/>
          </p:nvPr>
        </p:nvSpPr>
        <p:spPr/>
        <p:txBody>
          <a:bodyPr/>
          <a:lstStyle/>
          <a:p>
            <a:fld id="{C950AB0B-CD5A-463F-8667-6DFE65F57409}"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What are </a:t>
            </a:r>
            <a:r>
              <a:rPr lang="en-AU" dirty="0" err="1" smtClean="0"/>
              <a:t>rockbursts</a:t>
            </a:r>
            <a:r>
              <a:rPr lang="en-AU" dirty="0" smtClean="0"/>
              <a:t>?</a:t>
            </a:r>
            <a:br>
              <a:rPr lang="en-AU" dirty="0" smtClean="0"/>
            </a:br>
            <a:r>
              <a:rPr lang="zh-CN" altLang="en-US" dirty="0"/>
              <a:t>岩</a:t>
            </a:r>
            <a:r>
              <a:rPr lang="zh-CN" altLang="en-US" dirty="0" smtClean="0"/>
              <a:t>爆的定义和特征</a:t>
            </a:r>
            <a:endParaRPr lang="en-US" dirty="0"/>
          </a:p>
        </p:txBody>
      </p:sp>
      <p:sp>
        <p:nvSpPr>
          <p:cNvPr id="3" name="Content Placeholder 2"/>
          <p:cNvSpPr>
            <a:spLocks noGrp="1"/>
          </p:cNvSpPr>
          <p:nvPr>
            <p:ph idx="1"/>
          </p:nvPr>
        </p:nvSpPr>
        <p:spPr>
          <a:xfrm>
            <a:off x="438597" y="1772816"/>
            <a:ext cx="8229600" cy="2232248"/>
          </a:xfrm>
        </p:spPr>
        <p:txBody>
          <a:bodyPr>
            <a:normAutofit fontScale="92500" lnSpcReduction="10000"/>
          </a:bodyPr>
          <a:lstStyle/>
          <a:p>
            <a:pPr algn="just">
              <a:buNone/>
            </a:pPr>
            <a:r>
              <a:rPr lang="en-AU" dirty="0" err="1" smtClean="0"/>
              <a:t>Rockbursts</a:t>
            </a:r>
            <a:r>
              <a:rPr lang="en-AU" dirty="0" smtClean="0"/>
              <a:t> </a:t>
            </a:r>
            <a:r>
              <a:rPr lang="en-AU" dirty="0"/>
              <a:t>are </a:t>
            </a:r>
            <a:r>
              <a:rPr lang="en-AU" dirty="0" smtClean="0"/>
              <a:t>sudden and violent failure </a:t>
            </a:r>
            <a:r>
              <a:rPr lang="en-AU" dirty="0"/>
              <a:t>of rocks that may occur in </a:t>
            </a:r>
            <a:r>
              <a:rPr lang="en-AU" dirty="0" smtClean="0"/>
              <a:t>hard rock mines</a:t>
            </a:r>
            <a:r>
              <a:rPr lang="en-AU" dirty="0"/>
              <a:t>, which could cause an accident, or even the death of mining workers, and destroy the </a:t>
            </a:r>
            <a:r>
              <a:rPr lang="en-AU" dirty="0" smtClean="0"/>
              <a:t>excavation</a:t>
            </a:r>
            <a:r>
              <a:rPr lang="en-AU" dirty="0"/>
              <a:t>. (</a:t>
            </a:r>
            <a:r>
              <a:rPr lang="zh-CN" altLang="en-US" sz="2600" dirty="0"/>
              <a:t>突</a:t>
            </a:r>
            <a:r>
              <a:rPr lang="zh-CN" altLang="en-US" sz="2600" dirty="0" smtClean="0"/>
              <a:t>然的猛烈的岩石破裂，可能导致采矿事故</a:t>
            </a:r>
            <a:r>
              <a:rPr lang="en-AU" dirty="0" smtClean="0"/>
              <a:t>)</a:t>
            </a:r>
            <a:endParaRPr lang="en-US" dirty="0" smtClean="0"/>
          </a:p>
          <a:p>
            <a:endParaRPr lang="en-US" dirty="0"/>
          </a:p>
          <a:p>
            <a:endParaRPr lang="en-US" dirty="0" smtClean="0"/>
          </a:p>
          <a:p>
            <a:pPr>
              <a:buNone/>
            </a:pPr>
            <a:endParaRPr lang="en-US" dirty="0"/>
          </a:p>
        </p:txBody>
      </p:sp>
      <p:sp>
        <p:nvSpPr>
          <p:cNvPr id="4" name="Slide Number Placeholder 3"/>
          <p:cNvSpPr>
            <a:spLocks noGrp="1"/>
          </p:cNvSpPr>
          <p:nvPr>
            <p:ph type="sldNum" sz="quarter" idx="12"/>
          </p:nvPr>
        </p:nvSpPr>
        <p:spPr/>
        <p:txBody>
          <a:bodyPr/>
          <a:lstStyle/>
          <a:p>
            <a:fld id="{C950AB0B-CD5A-463F-8667-6DFE65F57409}" type="slidenum">
              <a:rPr lang="en-US" smtClean="0"/>
              <a:pPr/>
              <a:t>3</a:t>
            </a:fld>
            <a:endParaRPr lang="en-US"/>
          </a:p>
        </p:txBody>
      </p:sp>
      <p:sp>
        <p:nvSpPr>
          <p:cNvPr id="5" name="Content Placeholder 2"/>
          <p:cNvSpPr txBox="1">
            <a:spLocks/>
          </p:cNvSpPr>
          <p:nvPr/>
        </p:nvSpPr>
        <p:spPr>
          <a:xfrm>
            <a:off x="464890" y="3933056"/>
            <a:ext cx="8229600" cy="2232248"/>
          </a:xfrm>
          <a:prstGeom prst="rect">
            <a:avLst/>
          </a:prstGeom>
        </p:spPr>
        <p:txBody>
          <a:bodyPr vert="horz" lIns="91440" tIns="45720" rIns="91440" bIns="45720" rtlCol="0">
            <a:normAutofit fontScale="92500" lnSpcReduction="10000"/>
          </a:bodyPr>
          <a:lstStyle/>
          <a:p>
            <a:pPr marL="342900" lvl="0" indent="-342900" algn="just">
              <a:spcBef>
                <a:spcPct val="20000"/>
              </a:spcBef>
              <a:defRPr/>
            </a:pPr>
            <a:r>
              <a:rPr kumimoji="0" lang="en-AU" sz="2800" b="0" i="0" u="none" strike="noStrike" kern="1200" cap="none" spc="0" normalizeH="0" baseline="0" noProof="0" dirty="0" smtClean="0">
                <a:ln>
                  <a:noFill/>
                </a:ln>
                <a:solidFill>
                  <a:srgbClr val="FF0000"/>
                </a:solidFill>
                <a:effectLst/>
                <a:uLnTx/>
                <a:uFillTx/>
                <a:latin typeface="+mn-lt"/>
                <a:ea typeface="+mn-ea"/>
                <a:cs typeface="+mn-cs"/>
              </a:rPr>
              <a:t>Sudden </a:t>
            </a:r>
            <a:r>
              <a:rPr lang="en-AU" sz="2800" dirty="0"/>
              <a:t>(</a:t>
            </a:r>
            <a:r>
              <a:rPr lang="zh-CN" altLang="en-US" sz="2800" dirty="0">
                <a:solidFill>
                  <a:srgbClr val="FF0000"/>
                </a:solidFill>
              </a:rPr>
              <a:t>突然</a:t>
            </a:r>
            <a:r>
              <a:rPr lang="en-AU" sz="2800" dirty="0"/>
              <a:t>) </a:t>
            </a:r>
            <a:r>
              <a:rPr kumimoji="0" lang="en-AU" sz="2800" b="0" i="0" u="none" strike="noStrike" kern="1200" cap="none" spc="0" normalizeH="0" baseline="0" noProof="0" dirty="0" smtClean="0">
                <a:ln>
                  <a:noFill/>
                </a:ln>
                <a:solidFill>
                  <a:schemeClr val="tx1"/>
                </a:solidFill>
                <a:effectLst/>
                <a:uLnTx/>
                <a:uFillTx/>
                <a:latin typeface="+mn-lt"/>
                <a:ea typeface="+mn-ea"/>
                <a:cs typeface="+mn-cs"/>
              </a:rPr>
              <a:t>: Failure occurs within a fraction of a</a:t>
            </a:r>
            <a:r>
              <a:rPr kumimoji="0" lang="en-AU" sz="2800" b="0" i="0" u="none" strike="noStrike" kern="1200" cap="none" spc="0" normalizeH="0" noProof="0" dirty="0" smtClean="0">
                <a:ln>
                  <a:noFill/>
                </a:ln>
                <a:solidFill>
                  <a:schemeClr val="tx1"/>
                </a:solidFill>
                <a:effectLst/>
                <a:uLnTx/>
                <a:uFillTx/>
                <a:latin typeface="+mn-lt"/>
                <a:ea typeface="+mn-ea"/>
                <a:cs typeface="+mn-cs"/>
              </a:rPr>
              <a:t> second;</a:t>
            </a:r>
            <a:endParaRPr kumimoji="0" lang="en-AU" sz="28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lgn="just">
              <a:spcBef>
                <a:spcPct val="20000"/>
              </a:spcBef>
              <a:defRPr/>
            </a:pPr>
            <a:r>
              <a:rPr kumimoji="0" lang="en-AU" sz="2800" b="0" i="0" u="none" strike="noStrike" kern="1200" cap="none" spc="0" normalizeH="0" baseline="0" noProof="0" dirty="0" smtClean="0">
                <a:ln>
                  <a:noFill/>
                </a:ln>
                <a:solidFill>
                  <a:srgbClr val="FF0000"/>
                </a:solidFill>
                <a:effectLst/>
                <a:uLnTx/>
                <a:uFillTx/>
                <a:latin typeface="+mn-lt"/>
                <a:ea typeface="+mn-ea"/>
                <a:cs typeface="+mn-cs"/>
              </a:rPr>
              <a:t>Violent </a:t>
            </a:r>
            <a:r>
              <a:rPr lang="en-CA" sz="2800" dirty="0"/>
              <a:t>(</a:t>
            </a:r>
            <a:r>
              <a:rPr lang="zh-CN" altLang="en-US" sz="2800" dirty="0">
                <a:solidFill>
                  <a:srgbClr val="FF0000"/>
                </a:solidFill>
              </a:rPr>
              <a:t>猛烈</a:t>
            </a:r>
            <a:r>
              <a:rPr lang="en-CA" sz="2800" dirty="0"/>
              <a:t>) </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a:t>
            </a:r>
            <a:r>
              <a:rPr kumimoji="0" lang="en-US" sz="2800" b="0" i="0" u="none" strike="noStrike" kern="1200" cap="none" spc="0" normalizeH="0" noProof="0" dirty="0" smtClean="0">
                <a:ln>
                  <a:noFill/>
                </a:ln>
                <a:solidFill>
                  <a:schemeClr val="tx1"/>
                </a:solidFill>
                <a:effectLst/>
                <a:uLnTx/>
                <a:uFillTx/>
                <a:latin typeface="+mn-lt"/>
                <a:ea typeface="+mn-ea"/>
                <a:cs typeface="+mn-cs"/>
              </a:rPr>
              <a:t> </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Rock fragments are ejected into the mining opening.</a:t>
            </a:r>
          </a:p>
          <a:p>
            <a:pPr marL="342900" lvl="0" indent="-342900" algn="just">
              <a:spcBef>
                <a:spcPct val="20000"/>
              </a:spcBef>
              <a:defRPr/>
            </a:pPr>
            <a:r>
              <a:rPr lang="zh-CN" altLang="en-US" sz="2800" dirty="0" smtClean="0"/>
              <a:t>    </a:t>
            </a:r>
            <a:endParaRPr lang="en-US" altLang="zh-CN" sz="2800" dirty="0" smtClean="0"/>
          </a:p>
          <a:p>
            <a:pPr marL="342900" lvl="0" indent="-342900" algn="ctr">
              <a:spcBef>
                <a:spcPct val="20000"/>
              </a:spcBef>
              <a:defRPr/>
            </a:pPr>
            <a:r>
              <a:rPr lang="zh-CN" altLang="en-US" sz="2800" dirty="0" smtClean="0"/>
              <a:t>建立岩爆数学模型时</a:t>
            </a:r>
            <a:r>
              <a:rPr lang="zh-CN" altLang="en-US" sz="2800" dirty="0"/>
              <a:t>应该</a:t>
            </a:r>
            <a:r>
              <a:rPr lang="zh-CN" altLang="en-US" sz="2800" dirty="0" smtClean="0"/>
              <a:t>考虑这些特征    </a:t>
            </a:r>
            <a:r>
              <a:rPr lang="en-CA" altLang="zh-CN" sz="2800" dirty="0" smtClean="0">
                <a:solidFill>
                  <a:srgbClr val="FF0000"/>
                </a:solidFill>
              </a:rPr>
              <a:t>!!!</a:t>
            </a:r>
            <a:endParaRPr kumimoji="0" lang="en-US" sz="2800" b="0" i="0" u="none" strike="noStrike" kern="1200" cap="none" spc="0" normalizeH="0" baseline="0" noProof="0" dirty="0" smtClean="0">
              <a:ln>
                <a:noFill/>
              </a:ln>
              <a:solidFill>
                <a:srgbClr val="FF0000"/>
              </a:solidFill>
              <a:effectLst/>
              <a:uLnTx/>
              <a:uFillTx/>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20072" y="4509120"/>
            <a:ext cx="3672408" cy="1617043"/>
          </a:xfrm>
        </p:spPr>
        <p:txBody>
          <a:bodyPr>
            <a:normAutofit fontScale="92500" lnSpcReduction="20000"/>
          </a:bodyPr>
          <a:lstStyle/>
          <a:p>
            <a:pPr marL="0" indent="0">
              <a:buNone/>
            </a:pPr>
            <a:r>
              <a:rPr lang="zh-CN" altLang="en-US" sz="2000" dirty="0" smtClean="0"/>
              <a:t>南非统计数据：</a:t>
            </a:r>
            <a:r>
              <a:rPr lang="en-US" altLang="zh-CN" sz="2000" dirty="0" smtClean="0"/>
              <a:t>79.8%</a:t>
            </a:r>
            <a:r>
              <a:rPr lang="zh-CN" altLang="en-US" sz="2000" dirty="0" smtClean="0"/>
              <a:t>的矿山事故与岩爆有关。</a:t>
            </a:r>
            <a:endParaRPr lang="en-US" altLang="zh-CN" sz="2000" dirty="0" smtClean="0"/>
          </a:p>
          <a:p>
            <a:pPr marL="0" indent="0">
              <a:buNone/>
            </a:pPr>
            <a:r>
              <a:rPr lang="en-US" sz="2000" dirty="0" smtClean="0"/>
              <a:t>The combined fatality rate due to rock bursts and rock falls was 79.8 per cent of all fatalities for the mine</a:t>
            </a:r>
            <a:r>
              <a:rPr lang="en-US" sz="2000" dirty="0"/>
              <a:t>.</a:t>
            </a:r>
          </a:p>
        </p:txBody>
      </p:sp>
      <p:sp>
        <p:nvSpPr>
          <p:cNvPr id="4" name="Slide Number Placeholder 3"/>
          <p:cNvSpPr>
            <a:spLocks noGrp="1"/>
          </p:cNvSpPr>
          <p:nvPr>
            <p:ph type="sldNum" sz="quarter" idx="12"/>
          </p:nvPr>
        </p:nvSpPr>
        <p:spPr/>
        <p:txBody>
          <a:bodyPr/>
          <a:lstStyle/>
          <a:p>
            <a:fld id="{C950AB0B-CD5A-463F-8667-6DFE65F57409}" type="slidenum">
              <a:rPr lang="en-US" smtClean="0"/>
              <a:pPr/>
              <a:t>4</a:t>
            </a:fld>
            <a:endParaRPr lang="en-US"/>
          </a:p>
        </p:txBody>
      </p:sp>
      <p:pic>
        <p:nvPicPr>
          <p:cNvPr id="38916" name="Picture 4"/>
          <p:cNvPicPr>
            <a:picLocks noChangeAspect="1" noChangeArrowheads="1"/>
          </p:cNvPicPr>
          <p:nvPr/>
        </p:nvPicPr>
        <p:blipFill>
          <a:blip r:embed="rId3" cstate="print"/>
          <a:srcRect b="12036"/>
          <a:stretch>
            <a:fillRect/>
          </a:stretch>
        </p:blipFill>
        <p:spPr bwMode="auto">
          <a:xfrm>
            <a:off x="0" y="1795538"/>
            <a:ext cx="4995920" cy="5062462"/>
          </a:xfrm>
          <a:prstGeom prst="rect">
            <a:avLst/>
          </a:prstGeom>
          <a:noFill/>
          <a:ln w="9525">
            <a:noFill/>
            <a:miter lim="800000"/>
            <a:headEnd/>
            <a:tailEnd/>
          </a:ln>
        </p:spPr>
      </p:pic>
      <p:sp>
        <p:nvSpPr>
          <p:cNvPr id="8" name="Title 1"/>
          <p:cNvSpPr>
            <a:spLocks noGrp="1"/>
          </p:cNvSpPr>
          <p:nvPr>
            <p:ph type="title"/>
          </p:nvPr>
        </p:nvSpPr>
        <p:spPr>
          <a:xfrm>
            <a:off x="457200" y="274638"/>
            <a:ext cx="8229600" cy="706090"/>
          </a:xfrm>
        </p:spPr>
        <p:txBody>
          <a:bodyPr>
            <a:normAutofit fontScale="90000"/>
          </a:bodyPr>
          <a:lstStyle/>
          <a:p>
            <a:r>
              <a:rPr lang="en-AU" dirty="0" smtClean="0"/>
              <a:t>Why study </a:t>
            </a:r>
            <a:r>
              <a:rPr lang="en-AU" dirty="0" err="1" smtClean="0"/>
              <a:t>rockbursts</a:t>
            </a:r>
            <a:r>
              <a:rPr lang="en-AU" dirty="0" smtClean="0"/>
              <a:t>? ----</a:t>
            </a:r>
            <a:r>
              <a:rPr lang="en-AU" dirty="0" smtClean="0">
                <a:solidFill>
                  <a:srgbClr val="FF0000"/>
                </a:solidFill>
              </a:rPr>
              <a:t>fatal</a:t>
            </a:r>
            <a:br>
              <a:rPr lang="en-AU" dirty="0" smtClean="0">
                <a:solidFill>
                  <a:srgbClr val="FF0000"/>
                </a:solidFill>
              </a:rPr>
            </a:br>
            <a:r>
              <a:rPr lang="zh-CN" altLang="en-US" dirty="0"/>
              <a:t>岩</a:t>
            </a:r>
            <a:r>
              <a:rPr lang="zh-CN" altLang="en-US" dirty="0" smtClean="0"/>
              <a:t>爆研究的重要性</a:t>
            </a:r>
            <a:endParaRPr lang="en-US" dirty="0"/>
          </a:p>
        </p:txBody>
      </p:sp>
      <p:sp>
        <p:nvSpPr>
          <p:cNvPr id="6" name="Content Placeholder 2"/>
          <p:cNvSpPr txBox="1">
            <a:spLocks/>
          </p:cNvSpPr>
          <p:nvPr/>
        </p:nvSpPr>
        <p:spPr>
          <a:xfrm>
            <a:off x="3995936" y="2060848"/>
            <a:ext cx="5148064" cy="1617043"/>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Wingdings" pitchFamily="2" charset="2"/>
              <a:buChar char="ü"/>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   High fatality rates</a:t>
            </a:r>
          </a:p>
          <a:p>
            <a:pPr marL="0" marR="0" lvl="0" indent="0" algn="l" defTabSz="914400" rtl="0" eaLnBrk="1" fontAlgn="auto" latinLnBrk="0" hangingPunct="1">
              <a:lnSpc>
                <a:spcPct val="100000"/>
              </a:lnSpc>
              <a:spcBef>
                <a:spcPct val="20000"/>
              </a:spcBef>
              <a:spcAft>
                <a:spcPts val="0"/>
              </a:spcAft>
              <a:buClrTx/>
              <a:buSzTx/>
              <a:buFont typeface="Wingdings" pitchFamily="2" charset="2"/>
              <a:buChar char="ü"/>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   Loss in production and equipment</a:t>
            </a:r>
          </a:p>
          <a:p>
            <a:pPr marL="342900" marR="0" lvl="0" indent="-342900" algn="l" defTabSz="914400" rtl="0" eaLnBrk="1" fontAlgn="auto" latinLnBrk="0" hangingPunct="1">
              <a:lnSpc>
                <a:spcPct val="100000"/>
              </a:lnSpc>
              <a:spcBef>
                <a:spcPct val="20000"/>
              </a:spcBef>
              <a:spcAft>
                <a:spcPts val="0"/>
              </a:spcAft>
              <a:buClrTx/>
              <a:buSzTx/>
              <a:buFont typeface="Wingdings" pitchFamily="2" charset="2"/>
              <a:buChar char="ü"/>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Detrimental influence</a:t>
            </a:r>
            <a:r>
              <a:rPr kumimoji="0" lang="en-US" sz="2000" b="0" i="0" u="none" strike="noStrike" kern="1200" cap="none" spc="0" normalizeH="0" noProof="0" dirty="0" smtClean="0">
                <a:ln>
                  <a:noFill/>
                </a:ln>
                <a:solidFill>
                  <a:schemeClr val="tx1"/>
                </a:solidFill>
                <a:effectLst/>
                <a:uLnTx/>
                <a:uFillTx/>
                <a:latin typeface="+mn-lt"/>
                <a:ea typeface="+mn-ea"/>
                <a:cs typeface="+mn-cs"/>
              </a:rPr>
              <a:t> on </a:t>
            </a:r>
            <a:r>
              <a:rPr kumimoji="0" lang="en-US" sz="2000" b="0" i="0" u="none" strike="noStrike" kern="1200" cap="none" spc="0" normalizeH="0" noProof="0" dirty="0" err="1" smtClean="0">
                <a:ln>
                  <a:noFill/>
                </a:ln>
                <a:solidFill>
                  <a:schemeClr val="tx1"/>
                </a:solidFill>
                <a:effectLst/>
                <a:uLnTx/>
                <a:uFillTx/>
                <a:latin typeface="+mn-lt"/>
                <a:ea typeface="+mn-ea"/>
                <a:cs typeface="+mn-cs"/>
              </a:rPr>
              <a:t>labour</a:t>
            </a:r>
            <a:r>
              <a:rPr kumimoji="0" lang="en-US" sz="2000" b="0" i="0" u="none" strike="noStrike" kern="1200" cap="none" spc="0" normalizeH="0" noProof="0" dirty="0" smtClean="0">
                <a:ln>
                  <a:noFill/>
                </a:ln>
                <a:solidFill>
                  <a:schemeClr val="tx1"/>
                </a:solidFill>
                <a:effectLst/>
                <a:uLnTx/>
                <a:uFillTx/>
                <a:latin typeface="+mn-lt"/>
                <a:ea typeface="+mn-ea"/>
                <a:cs typeface="+mn-cs"/>
              </a:rPr>
              <a:t> recruitment</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Rectangle 6"/>
          <p:cNvSpPr/>
          <p:nvPr/>
        </p:nvSpPr>
        <p:spPr>
          <a:xfrm>
            <a:off x="4139952" y="6581001"/>
            <a:ext cx="1121589" cy="276999"/>
          </a:xfrm>
          <a:prstGeom prst="rect">
            <a:avLst/>
          </a:prstGeom>
        </p:spPr>
        <p:txBody>
          <a:bodyPr wrap="none">
            <a:spAutoFit/>
          </a:bodyPr>
          <a:lstStyle/>
          <a:p>
            <a:r>
              <a:rPr lang="en-US" sz="1200" dirty="0" err="1" smtClean="0"/>
              <a:t>Heunis</a:t>
            </a:r>
            <a:r>
              <a:rPr lang="en-US" sz="1200" dirty="0" smtClean="0"/>
              <a:t> R. 1980</a:t>
            </a:r>
            <a:endParaRPr lang="en-US" sz="1200" dirty="0"/>
          </a:p>
        </p:txBody>
      </p:sp>
    </p:spTree>
    <p:extLst>
      <p:ext uri="{BB962C8B-B14F-4D97-AF65-F5344CB8AC3E}">
        <p14:creationId xmlns:p14="http://schemas.microsoft.com/office/powerpoint/2010/main" val="19560015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Slide Number Placeholder 3"/>
          <p:cNvSpPr>
            <a:spLocks noGrp="1"/>
          </p:cNvSpPr>
          <p:nvPr>
            <p:ph type="sldNum" sz="quarter" idx="12"/>
          </p:nvPr>
        </p:nvSpPr>
        <p:spPr/>
        <p:txBody>
          <a:bodyPr/>
          <a:lstStyle/>
          <a:p>
            <a:fld id="{C950AB0B-CD5A-463F-8667-6DFE65F57409}" type="slidenum">
              <a:rPr lang="en-US" smtClean="0"/>
              <a:pPr/>
              <a:t>5</a:t>
            </a:fld>
            <a:endParaRPr lang="en-US"/>
          </a:p>
        </p:txBody>
      </p:sp>
      <p:pic>
        <p:nvPicPr>
          <p:cNvPr id="7" name="Content Placeholder 6" descr="rock_burst_Ontario.jpg"/>
          <p:cNvPicPr preferRelativeResize="0">
            <a:picLocks noGrp="1"/>
          </p:cNvPicPr>
          <p:nvPr>
            <p:ph idx="1"/>
          </p:nvPr>
        </p:nvPicPr>
        <p:blipFill>
          <a:blip r:embed="rId2" cstate="print"/>
          <a:stretch>
            <a:fillRect/>
          </a:stretch>
        </p:blipFill>
        <p:spPr>
          <a:xfrm>
            <a:off x="971600" y="3443461"/>
            <a:ext cx="2160000" cy="2880000"/>
          </a:xfrm>
        </p:spPr>
      </p:pic>
      <p:pic>
        <p:nvPicPr>
          <p:cNvPr id="34818" name="Picture 2" descr="Front Cover"/>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00" y="408330"/>
            <a:ext cx="2160000" cy="2880000"/>
          </a:xfrm>
          <a:prstGeom prst="rect">
            <a:avLst/>
          </a:prstGeom>
          <a:noFill/>
          <a:extLst>
            <a:ext uri="{909E8E84-426E-40DD-AFC4-6F175D3DCCD1}">
              <a14:hiddenFill xmlns:a14="http://schemas.microsoft.com/office/drawing/2010/main">
                <a:solidFill>
                  <a:srgbClr val="FFFFFF"/>
                </a:solidFill>
              </a14:hiddenFill>
            </a:ext>
          </a:extLst>
        </p:spPr>
      </p:pic>
      <p:pic>
        <p:nvPicPr>
          <p:cNvPr id="34821" name="Picture 5" descr="新观点新学说学术沙龙51--岩爆机理探索"/>
          <p:cNvPicPr preferRelativeResize="0">
            <a:picLocks noChangeArrowheads="1"/>
          </p:cNvPicPr>
          <p:nvPr/>
        </p:nvPicPr>
        <p:blipFill rotWithShape="1">
          <a:blip r:embed="rId4" cstate="print">
            <a:extLst>
              <a:ext uri="{28A0092B-C50C-407E-A947-70E740481C1C}">
                <a14:useLocalDpi xmlns:a14="http://schemas.microsoft.com/office/drawing/2010/main" val="0"/>
              </a:ext>
            </a:extLst>
          </a:blip>
          <a:srcRect l="10169" r="13362"/>
          <a:stretch/>
        </p:blipFill>
        <p:spPr bwMode="auto">
          <a:xfrm>
            <a:off x="6372200" y="3443461"/>
            <a:ext cx="2160000" cy="2880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p:cNvPicPr preferRelativeResize="0">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71900" y="408330"/>
            <a:ext cx="2160000" cy="28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4" name="Picture 2" descr="岩爆孕育过程的机制预警与动态调控"/>
          <p:cNvPicPr preferRelativeResize="0">
            <a:picLocks noChangeArrowheads="1"/>
          </p:cNvPicPr>
          <p:nvPr/>
        </p:nvPicPr>
        <p:blipFill rotWithShape="1">
          <a:blip r:embed="rId6">
            <a:extLst>
              <a:ext uri="{28A0092B-C50C-407E-A947-70E740481C1C}">
                <a14:useLocalDpi xmlns:a14="http://schemas.microsoft.com/office/drawing/2010/main" val="0"/>
              </a:ext>
            </a:extLst>
          </a:blip>
          <a:srcRect l="15121" r="15787"/>
          <a:stretch/>
        </p:blipFill>
        <p:spPr bwMode="auto">
          <a:xfrm>
            <a:off x="3671900" y="3443461"/>
            <a:ext cx="2160000" cy="2880000"/>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p:cNvPicPr preferRelativeResize="0">
            <a:picLocks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1600" y="408330"/>
            <a:ext cx="2160000" cy="288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What’s the mechanism of </a:t>
            </a:r>
            <a:r>
              <a:rPr lang="en-US" dirty="0" err="1" smtClean="0"/>
              <a:t>rockbursts</a:t>
            </a:r>
            <a:r>
              <a:rPr lang="en-US" dirty="0" smtClean="0"/>
              <a:t>?</a:t>
            </a:r>
            <a:br>
              <a:rPr lang="en-US" dirty="0" smtClean="0"/>
            </a:br>
            <a:r>
              <a:rPr lang="en-US" dirty="0" smtClean="0"/>
              <a:t>Literature review</a:t>
            </a:r>
            <a:endParaRPr lang="en-US" dirty="0"/>
          </a:p>
        </p:txBody>
      </p:sp>
      <p:sp>
        <p:nvSpPr>
          <p:cNvPr id="3" name="Content Placeholder 2"/>
          <p:cNvSpPr>
            <a:spLocks noGrp="1"/>
          </p:cNvSpPr>
          <p:nvPr>
            <p:ph idx="1"/>
          </p:nvPr>
        </p:nvSpPr>
        <p:spPr>
          <a:xfrm>
            <a:off x="457200" y="1844824"/>
            <a:ext cx="8229600" cy="4281339"/>
          </a:xfrm>
        </p:spPr>
        <p:txBody>
          <a:bodyPr>
            <a:normAutofit/>
          </a:bodyPr>
          <a:lstStyle/>
          <a:p>
            <a:r>
              <a:rPr lang="en-US" sz="2800" dirty="0" smtClean="0"/>
              <a:t>An early explanation of </a:t>
            </a:r>
            <a:r>
              <a:rPr lang="en-US" sz="2800" dirty="0" err="1" smtClean="0"/>
              <a:t>rockburst</a:t>
            </a:r>
            <a:r>
              <a:rPr lang="en-US" sz="2800" dirty="0" smtClean="0"/>
              <a:t> phenomena is the mechanics of crushing of a rock specimen in a compression testing machine </a:t>
            </a:r>
            <a:r>
              <a:rPr lang="zh-CN" altLang="en-US" sz="2800" dirty="0" smtClean="0">
                <a:solidFill>
                  <a:srgbClr val="FF0000"/>
                </a:solidFill>
              </a:rPr>
              <a:t>岩石试验曲线特别是峰后曲线的能量解释</a:t>
            </a:r>
            <a:r>
              <a:rPr lang="en-US" sz="2800" dirty="0" smtClean="0"/>
              <a:t> (Cook, 1966):</a:t>
            </a:r>
            <a:endParaRPr lang="en-US" sz="2800" dirty="0"/>
          </a:p>
        </p:txBody>
      </p:sp>
      <p:sp>
        <p:nvSpPr>
          <p:cNvPr id="4" name="Slide Number Placeholder 3"/>
          <p:cNvSpPr>
            <a:spLocks noGrp="1"/>
          </p:cNvSpPr>
          <p:nvPr>
            <p:ph type="sldNum" sz="quarter" idx="12"/>
          </p:nvPr>
        </p:nvSpPr>
        <p:spPr/>
        <p:txBody>
          <a:bodyPr/>
          <a:lstStyle/>
          <a:p>
            <a:fld id="{C950AB0B-CD5A-463F-8667-6DFE65F57409}" type="slidenum">
              <a:rPr lang="en-US" smtClean="0"/>
              <a:pPr/>
              <a:t>6</a:t>
            </a:fld>
            <a:endParaRPr lang="en-US"/>
          </a:p>
        </p:txBody>
      </p:sp>
      <p:pic>
        <p:nvPicPr>
          <p:cNvPr id="1026" name="Picture 2"/>
          <p:cNvPicPr>
            <a:picLocks noChangeAspect="1" noChangeArrowheads="1"/>
          </p:cNvPicPr>
          <p:nvPr/>
        </p:nvPicPr>
        <p:blipFill>
          <a:blip r:embed="rId2" cstate="print"/>
          <a:srcRect l="28250" b="59530"/>
          <a:stretch>
            <a:fillRect/>
          </a:stretch>
        </p:blipFill>
        <p:spPr bwMode="auto">
          <a:xfrm>
            <a:off x="899592" y="4005064"/>
            <a:ext cx="2833474" cy="1800200"/>
          </a:xfrm>
          <a:prstGeom prst="rect">
            <a:avLst/>
          </a:prstGeom>
          <a:noFill/>
          <a:ln w="9525">
            <a:noFill/>
            <a:miter lim="800000"/>
            <a:headEnd/>
            <a:tailEnd/>
          </a:ln>
        </p:spPr>
      </p:pic>
      <p:pic>
        <p:nvPicPr>
          <p:cNvPr id="6" name="Picture 2"/>
          <p:cNvPicPr>
            <a:picLocks noChangeAspect="1" noChangeArrowheads="1"/>
          </p:cNvPicPr>
          <p:nvPr/>
        </p:nvPicPr>
        <p:blipFill>
          <a:blip r:embed="rId2" cstate="print"/>
          <a:srcRect t="40470"/>
          <a:stretch>
            <a:fillRect/>
          </a:stretch>
        </p:blipFill>
        <p:spPr bwMode="auto">
          <a:xfrm>
            <a:off x="4387949" y="3717032"/>
            <a:ext cx="3949090" cy="2647999"/>
          </a:xfrm>
          <a:prstGeom prst="rect">
            <a:avLst/>
          </a:prstGeom>
          <a:noFill/>
          <a:ln w="9525">
            <a:noFill/>
            <a:miter lim="800000"/>
            <a:headEnd/>
            <a:tailEnd/>
          </a:ln>
        </p:spPr>
      </p:pic>
      <p:sp>
        <p:nvSpPr>
          <p:cNvPr id="7" name="Rectangle 6"/>
          <p:cNvSpPr/>
          <p:nvPr/>
        </p:nvSpPr>
        <p:spPr>
          <a:xfrm>
            <a:off x="2689693" y="1412774"/>
            <a:ext cx="3877986" cy="584775"/>
          </a:xfrm>
          <a:prstGeom prst="rect">
            <a:avLst/>
          </a:prstGeom>
        </p:spPr>
        <p:txBody>
          <a:bodyPr wrap="none">
            <a:spAutoFit/>
          </a:bodyPr>
          <a:lstStyle/>
          <a:p>
            <a:pPr algn="ctr"/>
            <a:r>
              <a:rPr lang="zh-CN" altLang="en-US" sz="3200" dirty="0"/>
              <a:t>岩</a:t>
            </a:r>
            <a:r>
              <a:rPr lang="zh-CN" altLang="en-US" sz="3200" dirty="0" smtClean="0"/>
              <a:t>爆研究的文献综述</a:t>
            </a:r>
            <a:endParaRPr lang="en-CA" sz="3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772816"/>
            <a:ext cx="8507288" cy="4104456"/>
          </a:xfrm>
        </p:spPr>
        <p:txBody>
          <a:bodyPr/>
          <a:lstStyle/>
          <a:p>
            <a:pPr>
              <a:buNone/>
            </a:pPr>
            <a:r>
              <a:rPr lang="en-AU" dirty="0" smtClean="0"/>
              <a:t>Many </a:t>
            </a:r>
            <a:r>
              <a:rPr lang="en-AU" dirty="0"/>
              <a:t>other theoretical </a:t>
            </a:r>
            <a:r>
              <a:rPr lang="en-AU" dirty="0" smtClean="0"/>
              <a:t>results </a:t>
            </a:r>
            <a:r>
              <a:rPr lang="en-AU" dirty="0"/>
              <a:t>on the </a:t>
            </a:r>
            <a:r>
              <a:rPr lang="en-AU" dirty="0" smtClean="0"/>
              <a:t>mechanism </a:t>
            </a:r>
            <a:r>
              <a:rPr lang="en-AU" dirty="0"/>
              <a:t>of </a:t>
            </a:r>
            <a:r>
              <a:rPr lang="en-AU" dirty="0" err="1"/>
              <a:t>rockbursts</a:t>
            </a:r>
            <a:r>
              <a:rPr lang="en-AU" dirty="0"/>
              <a:t> and their </a:t>
            </a:r>
            <a:r>
              <a:rPr lang="en-AU" dirty="0" smtClean="0"/>
              <a:t>prediction:</a:t>
            </a:r>
          </a:p>
          <a:p>
            <a:r>
              <a:rPr lang="en-AU" dirty="0" smtClean="0"/>
              <a:t>    Catastrophic theory </a:t>
            </a:r>
            <a:r>
              <a:rPr lang="en-CA" dirty="0" smtClean="0"/>
              <a:t>(</a:t>
            </a:r>
            <a:r>
              <a:rPr lang="zh-CN" altLang="en-US" dirty="0" smtClean="0"/>
              <a:t>灾变理论</a:t>
            </a:r>
            <a:r>
              <a:rPr lang="en-CA" dirty="0" smtClean="0"/>
              <a:t>)</a:t>
            </a:r>
            <a:r>
              <a:rPr lang="en-AU" dirty="0" smtClean="0"/>
              <a:t>, </a:t>
            </a:r>
          </a:p>
          <a:p>
            <a:r>
              <a:rPr lang="en-AU" dirty="0" smtClean="0"/>
              <a:t>    Micro-gravity method </a:t>
            </a:r>
            <a:r>
              <a:rPr lang="en-CA" dirty="0" smtClean="0"/>
              <a:t>(</a:t>
            </a:r>
            <a:r>
              <a:rPr lang="zh-CN" altLang="en-US" dirty="0" smtClean="0"/>
              <a:t>微重力方法</a:t>
            </a:r>
            <a:r>
              <a:rPr lang="en-CA" dirty="0" smtClean="0"/>
              <a:t>)</a:t>
            </a:r>
            <a:r>
              <a:rPr lang="en-AU" dirty="0" smtClean="0"/>
              <a:t>, </a:t>
            </a:r>
          </a:p>
          <a:p>
            <a:r>
              <a:rPr lang="en-AU" dirty="0" smtClean="0"/>
              <a:t>    Energy </a:t>
            </a:r>
            <a:r>
              <a:rPr lang="en-AU" dirty="0"/>
              <a:t>release </a:t>
            </a:r>
            <a:r>
              <a:rPr lang="en-AU" dirty="0" smtClean="0"/>
              <a:t>mechanism </a:t>
            </a:r>
            <a:r>
              <a:rPr lang="en-CA" dirty="0" smtClean="0"/>
              <a:t>(</a:t>
            </a:r>
            <a:r>
              <a:rPr lang="zh-CN" altLang="en-US" dirty="0"/>
              <a:t>能</a:t>
            </a:r>
            <a:r>
              <a:rPr lang="zh-CN" altLang="en-US" dirty="0" smtClean="0"/>
              <a:t>量释放</a:t>
            </a:r>
            <a:r>
              <a:rPr lang="en-CA" dirty="0" smtClean="0"/>
              <a:t>)</a:t>
            </a:r>
            <a:r>
              <a:rPr lang="en-AU" dirty="0" smtClean="0"/>
              <a:t>, </a:t>
            </a:r>
          </a:p>
          <a:p>
            <a:r>
              <a:rPr lang="en-AU" dirty="0" smtClean="0"/>
              <a:t>    </a:t>
            </a:r>
            <a:r>
              <a:rPr lang="en-AU" dirty="0" err="1" smtClean="0"/>
              <a:t>Microseismic</a:t>
            </a:r>
            <a:r>
              <a:rPr lang="en-AU" dirty="0" smtClean="0"/>
              <a:t> method (</a:t>
            </a:r>
            <a:r>
              <a:rPr lang="zh-CN" altLang="en-US" dirty="0"/>
              <a:t>微震方法</a:t>
            </a:r>
            <a:r>
              <a:rPr lang="en-AU" dirty="0" smtClean="0"/>
              <a:t>), etc.</a:t>
            </a:r>
            <a:endParaRPr lang="en-US" dirty="0"/>
          </a:p>
        </p:txBody>
      </p:sp>
      <p:sp>
        <p:nvSpPr>
          <p:cNvPr id="4" name="Slide Number Placeholder 3"/>
          <p:cNvSpPr>
            <a:spLocks noGrp="1"/>
          </p:cNvSpPr>
          <p:nvPr>
            <p:ph type="sldNum" sz="quarter" idx="12"/>
          </p:nvPr>
        </p:nvSpPr>
        <p:spPr/>
        <p:txBody>
          <a:bodyPr/>
          <a:lstStyle/>
          <a:p>
            <a:fld id="{C950AB0B-CD5A-463F-8667-6DFE65F57409}" type="slidenum">
              <a:rPr lang="en-US" smtClean="0"/>
              <a:pPr/>
              <a:t>7</a:t>
            </a:fld>
            <a:endParaRPr lang="en-US"/>
          </a:p>
        </p:txBody>
      </p:sp>
      <p:sp>
        <p:nvSpPr>
          <p:cNvPr id="5" name="Title 1"/>
          <p:cNvSpPr>
            <a:spLocks noGrp="1"/>
          </p:cNvSpPr>
          <p:nvPr>
            <p:ph type="title"/>
          </p:nvPr>
        </p:nvSpPr>
        <p:spPr>
          <a:xfrm>
            <a:off x="457200" y="274638"/>
            <a:ext cx="8229600" cy="922114"/>
          </a:xfrm>
        </p:spPr>
        <p:txBody>
          <a:bodyPr>
            <a:normAutofit fontScale="90000"/>
          </a:bodyPr>
          <a:lstStyle/>
          <a:p>
            <a:r>
              <a:rPr lang="en-US" dirty="0" smtClean="0"/>
              <a:t>What’s the mechanism of </a:t>
            </a:r>
            <a:r>
              <a:rPr lang="en-US" dirty="0" err="1" smtClean="0"/>
              <a:t>rockbursts</a:t>
            </a:r>
            <a:r>
              <a:rPr lang="en-US" dirty="0" smtClean="0"/>
              <a:t>?</a:t>
            </a:r>
            <a:br>
              <a:rPr lang="en-US" dirty="0" smtClean="0"/>
            </a:br>
            <a:r>
              <a:rPr lang="en-US" dirty="0" smtClean="0"/>
              <a:t>Literature review</a:t>
            </a:r>
            <a:endParaRPr lang="en-US" dirty="0"/>
          </a:p>
        </p:txBody>
      </p:sp>
      <p:sp>
        <p:nvSpPr>
          <p:cNvPr id="7" name="Rectangle 6"/>
          <p:cNvSpPr/>
          <p:nvPr/>
        </p:nvSpPr>
        <p:spPr>
          <a:xfrm>
            <a:off x="2915816" y="1338511"/>
            <a:ext cx="3877985" cy="584775"/>
          </a:xfrm>
          <a:prstGeom prst="rect">
            <a:avLst/>
          </a:prstGeom>
        </p:spPr>
        <p:txBody>
          <a:bodyPr wrap="none">
            <a:spAutoFit/>
          </a:bodyPr>
          <a:lstStyle/>
          <a:p>
            <a:r>
              <a:rPr lang="zh-CN" altLang="en-US" sz="3200" dirty="0"/>
              <a:t>岩</a:t>
            </a:r>
            <a:r>
              <a:rPr lang="zh-CN" altLang="en-US" sz="3200" dirty="0" smtClean="0"/>
              <a:t>爆研究的文献综述</a:t>
            </a:r>
            <a:endParaRPr lang="en-CA" sz="3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196752"/>
            <a:ext cx="8496944" cy="5328592"/>
          </a:xfrm>
        </p:spPr>
        <p:txBody>
          <a:bodyPr>
            <a:normAutofit lnSpcReduction="10000"/>
          </a:bodyPr>
          <a:lstStyle/>
          <a:p>
            <a:r>
              <a:rPr lang="en-AU" sz="2400" dirty="0" err="1" smtClean="0"/>
              <a:t>Rockbursts</a:t>
            </a:r>
            <a:r>
              <a:rPr lang="en-AU" sz="2400" dirty="0" smtClean="0"/>
              <a:t> are the most serious and least understood </a:t>
            </a:r>
            <a:r>
              <a:rPr lang="en-CA" sz="2400" dirty="0" smtClean="0">
                <a:solidFill>
                  <a:srgbClr val="FF0000"/>
                </a:solidFill>
              </a:rPr>
              <a:t>(</a:t>
            </a:r>
            <a:r>
              <a:rPr lang="zh-CN" altLang="en-US" sz="2400" dirty="0" smtClean="0">
                <a:solidFill>
                  <a:srgbClr val="FF0000"/>
                </a:solidFill>
              </a:rPr>
              <a:t>最严重的但了解最少的</a:t>
            </a:r>
            <a:r>
              <a:rPr lang="en-CA" sz="2400" dirty="0" smtClean="0">
                <a:solidFill>
                  <a:srgbClr val="FF0000"/>
                </a:solidFill>
              </a:rPr>
              <a:t>)</a:t>
            </a:r>
            <a:r>
              <a:rPr lang="en-AU" sz="2400" dirty="0" smtClean="0"/>
              <a:t>problem facing deep mining operations all around the world (Wagner, </a:t>
            </a:r>
            <a:r>
              <a:rPr lang="en-AU" sz="2400" dirty="0" smtClean="0">
                <a:solidFill>
                  <a:srgbClr val="FF0000"/>
                </a:solidFill>
              </a:rPr>
              <a:t>1982</a:t>
            </a:r>
            <a:r>
              <a:rPr lang="en-AU" sz="2400" dirty="0" smtClean="0"/>
              <a:t>);</a:t>
            </a:r>
          </a:p>
          <a:p>
            <a:r>
              <a:rPr lang="en-AU" sz="2400" dirty="0" smtClean="0"/>
              <a:t>The </a:t>
            </a:r>
            <a:r>
              <a:rPr lang="en-AU" sz="2400" dirty="0"/>
              <a:t>pervasiveness of </a:t>
            </a:r>
            <a:r>
              <a:rPr lang="en-AU" sz="2400" dirty="0" err="1"/>
              <a:t>rockbursts</a:t>
            </a:r>
            <a:r>
              <a:rPr lang="en-AU" sz="2400" dirty="0"/>
              <a:t> suggests that they remain the major </a:t>
            </a:r>
            <a:r>
              <a:rPr lang="en-AU" sz="2400" dirty="0" smtClean="0"/>
              <a:t>unresolved</a:t>
            </a:r>
            <a:r>
              <a:rPr lang="en-CA" sz="2400" dirty="0" smtClean="0">
                <a:solidFill>
                  <a:srgbClr val="FF0000"/>
                </a:solidFill>
              </a:rPr>
              <a:t>(</a:t>
            </a:r>
            <a:r>
              <a:rPr lang="zh-CN" altLang="en-US" sz="2400" dirty="0" smtClean="0">
                <a:solidFill>
                  <a:srgbClr val="FF0000"/>
                </a:solidFill>
              </a:rPr>
              <a:t>主要的没有解决的问题</a:t>
            </a:r>
            <a:r>
              <a:rPr lang="en-CA" sz="2400" dirty="0" smtClean="0">
                <a:solidFill>
                  <a:srgbClr val="FF0000"/>
                </a:solidFill>
              </a:rPr>
              <a:t>)</a:t>
            </a:r>
            <a:r>
              <a:rPr lang="en-AU" sz="2400" dirty="0" smtClean="0">
                <a:solidFill>
                  <a:srgbClr val="FF0000"/>
                </a:solidFill>
              </a:rPr>
              <a:t> </a:t>
            </a:r>
            <a:r>
              <a:rPr lang="en-AU" sz="2400" dirty="0"/>
              <a:t>ground control problem in underground </a:t>
            </a:r>
            <a:r>
              <a:rPr lang="en-AU" sz="2400" dirty="0" smtClean="0"/>
              <a:t>mining(Brady, </a:t>
            </a:r>
            <a:r>
              <a:rPr lang="en-AU" sz="2400" dirty="0" smtClean="0">
                <a:solidFill>
                  <a:srgbClr val="FF0000"/>
                </a:solidFill>
              </a:rPr>
              <a:t>1990</a:t>
            </a:r>
            <a:r>
              <a:rPr lang="en-AU" sz="2400" dirty="0" smtClean="0"/>
              <a:t>);</a:t>
            </a:r>
          </a:p>
          <a:p>
            <a:r>
              <a:rPr lang="en-AU" sz="2400" dirty="0" smtClean="0"/>
              <a:t>It </a:t>
            </a:r>
            <a:r>
              <a:rPr lang="en-AU" sz="2400" dirty="0"/>
              <a:t>is probably true that </a:t>
            </a:r>
            <a:r>
              <a:rPr lang="en-AU" sz="2400" dirty="0" err="1"/>
              <a:t>rockbursts</a:t>
            </a:r>
            <a:r>
              <a:rPr lang="en-AU" sz="2400" dirty="0"/>
              <a:t> have been the mining hazard that is the least understood and the most </a:t>
            </a:r>
            <a:r>
              <a:rPr lang="en-AU" sz="2400" dirty="0" smtClean="0"/>
              <a:t>feared </a:t>
            </a:r>
            <a:r>
              <a:rPr lang="en-CA" sz="2400" dirty="0" smtClean="0">
                <a:solidFill>
                  <a:srgbClr val="FF0000"/>
                </a:solidFill>
              </a:rPr>
              <a:t>(</a:t>
            </a:r>
            <a:r>
              <a:rPr lang="zh-CN" altLang="en-US" sz="2400" dirty="0">
                <a:solidFill>
                  <a:srgbClr val="FF0000"/>
                </a:solidFill>
              </a:rPr>
              <a:t>了解最</a:t>
            </a:r>
            <a:r>
              <a:rPr lang="zh-CN" altLang="en-US" sz="2400" dirty="0" smtClean="0">
                <a:solidFill>
                  <a:srgbClr val="FF0000"/>
                </a:solidFill>
              </a:rPr>
              <a:t>少的最可怕的</a:t>
            </a:r>
            <a:r>
              <a:rPr lang="en-CA" sz="2400" dirty="0" smtClean="0">
                <a:solidFill>
                  <a:srgbClr val="FF0000"/>
                </a:solidFill>
              </a:rPr>
              <a:t>)</a:t>
            </a:r>
            <a:r>
              <a:rPr lang="en-AU" sz="2400" dirty="0" smtClean="0">
                <a:solidFill>
                  <a:srgbClr val="FF0000"/>
                </a:solidFill>
              </a:rPr>
              <a:t> </a:t>
            </a:r>
            <a:r>
              <a:rPr lang="en-AU" sz="2400" dirty="0" smtClean="0"/>
              <a:t>(Ortlepp,</a:t>
            </a:r>
            <a:r>
              <a:rPr lang="en-AU" sz="2400" dirty="0" smtClean="0">
                <a:solidFill>
                  <a:srgbClr val="FF0000"/>
                </a:solidFill>
              </a:rPr>
              <a:t>2005</a:t>
            </a:r>
            <a:r>
              <a:rPr lang="en-AU" sz="2400" dirty="0" smtClean="0"/>
              <a:t>).</a:t>
            </a:r>
          </a:p>
          <a:p>
            <a:r>
              <a:rPr lang="en-CA" sz="2400" dirty="0"/>
              <a:t>In the 16th annual Kenneth Finlay Memorial Lecture in Australia, </a:t>
            </a:r>
            <a:r>
              <a:rPr lang="en-CA" sz="2400" dirty="0" err="1" smtClean="0"/>
              <a:t>rockburst</a:t>
            </a:r>
            <a:r>
              <a:rPr lang="en-CA" sz="2400" dirty="0" smtClean="0"/>
              <a:t> </a:t>
            </a:r>
            <a:r>
              <a:rPr lang="en-CA" sz="2400" dirty="0"/>
              <a:t>is the cancer in </a:t>
            </a:r>
            <a:r>
              <a:rPr lang="en-CA" sz="2400" dirty="0" err="1"/>
              <a:t>geomechanics</a:t>
            </a:r>
            <a:r>
              <a:rPr lang="en-CA" sz="2400" dirty="0"/>
              <a:t> </a:t>
            </a:r>
            <a:r>
              <a:rPr lang="en-CA" sz="2400" dirty="0" smtClean="0">
                <a:solidFill>
                  <a:srgbClr val="FF0000"/>
                </a:solidFill>
              </a:rPr>
              <a:t>(</a:t>
            </a:r>
            <a:r>
              <a:rPr lang="zh-CN" altLang="en-US" sz="2400" dirty="0" smtClean="0">
                <a:solidFill>
                  <a:srgbClr val="FF0000"/>
                </a:solidFill>
              </a:rPr>
              <a:t>癌症</a:t>
            </a:r>
            <a:r>
              <a:rPr lang="en-CA" sz="2400" dirty="0" smtClean="0">
                <a:solidFill>
                  <a:srgbClr val="FF0000"/>
                </a:solidFill>
              </a:rPr>
              <a:t>) </a:t>
            </a:r>
            <a:r>
              <a:rPr lang="en-CA" sz="2400" dirty="0" smtClean="0"/>
              <a:t>of </a:t>
            </a:r>
            <a:r>
              <a:rPr lang="en-CA" sz="2400" dirty="0"/>
              <a:t>contemporary deep </a:t>
            </a:r>
            <a:r>
              <a:rPr lang="en-CA" sz="2400" dirty="0" smtClean="0"/>
              <a:t>mining </a:t>
            </a:r>
            <a:r>
              <a:rPr lang="en-US" sz="2400" dirty="0" smtClean="0"/>
              <a:t>(</a:t>
            </a:r>
            <a:r>
              <a:rPr lang="en-CA" sz="2400" dirty="0" err="1"/>
              <a:t>S</a:t>
            </a:r>
            <a:r>
              <a:rPr lang="en-CA" sz="2400" dirty="0" err="1" smtClean="0"/>
              <a:t>uorineni</a:t>
            </a:r>
            <a:r>
              <a:rPr lang="en-CA" sz="2400" dirty="0" smtClean="0"/>
              <a:t>, </a:t>
            </a:r>
            <a:r>
              <a:rPr lang="en-CA" sz="2400" dirty="0" smtClean="0">
                <a:solidFill>
                  <a:srgbClr val="FF0000"/>
                </a:solidFill>
              </a:rPr>
              <a:t>2013</a:t>
            </a:r>
            <a:r>
              <a:rPr lang="en-US" sz="2400" dirty="0" smtClean="0"/>
              <a:t>)</a:t>
            </a:r>
            <a:r>
              <a:rPr lang="en-CA" sz="2400" dirty="0" smtClean="0"/>
              <a:t>.</a:t>
            </a:r>
          </a:p>
          <a:p>
            <a:r>
              <a:rPr lang="zh-CN" altLang="en-US" sz="2400" dirty="0"/>
              <a:t>中</a:t>
            </a:r>
            <a:r>
              <a:rPr lang="zh-CN" altLang="en-US" sz="2400" dirty="0" smtClean="0"/>
              <a:t>国有色金属学会，</a:t>
            </a:r>
            <a:r>
              <a:rPr lang="zh-CN" altLang="en-US" sz="2400" dirty="0"/>
              <a:t>中国</a:t>
            </a:r>
            <a:r>
              <a:rPr lang="zh-CN" altLang="en-US" sz="2400" dirty="0" smtClean="0"/>
              <a:t>黄金协会，</a:t>
            </a:r>
            <a:r>
              <a:rPr lang="zh-CN" altLang="en-US" sz="2400" dirty="0"/>
              <a:t>中国</a:t>
            </a:r>
            <a:r>
              <a:rPr lang="zh-CN" altLang="en-US" sz="2400" dirty="0" smtClean="0"/>
              <a:t>金</a:t>
            </a:r>
            <a:r>
              <a:rPr lang="zh-CN" altLang="en-US" sz="2400" dirty="0"/>
              <a:t>属学</a:t>
            </a:r>
            <a:r>
              <a:rPr lang="zh-CN" altLang="en-US" sz="2400" dirty="0" smtClean="0"/>
              <a:t>会，中国岩石力学与工程学会的会议，沙龙等等</a:t>
            </a:r>
            <a:endParaRPr lang="en-US" sz="2400" dirty="0"/>
          </a:p>
        </p:txBody>
      </p:sp>
      <p:sp>
        <p:nvSpPr>
          <p:cNvPr id="4" name="Slide Number Placeholder 3"/>
          <p:cNvSpPr>
            <a:spLocks noGrp="1"/>
          </p:cNvSpPr>
          <p:nvPr>
            <p:ph type="sldNum" sz="quarter" idx="12"/>
          </p:nvPr>
        </p:nvSpPr>
        <p:spPr/>
        <p:txBody>
          <a:bodyPr/>
          <a:lstStyle/>
          <a:p>
            <a:fld id="{C950AB0B-CD5A-463F-8667-6DFE65F57409}" type="slidenum">
              <a:rPr lang="en-US" smtClean="0"/>
              <a:pPr/>
              <a:t>8</a:t>
            </a:fld>
            <a:endParaRPr lang="en-US"/>
          </a:p>
        </p:txBody>
      </p:sp>
      <p:sp>
        <p:nvSpPr>
          <p:cNvPr id="6" name="Title 1"/>
          <p:cNvSpPr>
            <a:spLocks noGrp="1"/>
          </p:cNvSpPr>
          <p:nvPr>
            <p:ph type="title"/>
          </p:nvPr>
        </p:nvSpPr>
        <p:spPr>
          <a:xfrm>
            <a:off x="395536" y="0"/>
            <a:ext cx="8229600" cy="706090"/>
          </a:xfrm>
        </p:spPr>
        <p:txBody>
          <a:bodyPr>
            <a:normAutofit fontScale="90000"/>
          </a:bodyPr>
          <a:lstStyle/>
          <a:p>
            <a:r>
              <a:rPr lang="en-AU" dirty="0" smtClean="0"/>
              <a:t>Why to study </a:t>
            </a:r>
            <a:r>
              <a:rPr lang="en-AU" dirty="0" err="1" smtClean="0"/>
              <a:t>rockbursts</a:t>
            </a:r>
            <a:r>
              <a:rPr lang="en-AU" dirty="0" smtClean="0"/>
              <a:t>?----</a:t>
            </a:r>
            <a:r>
              <a:rPr lang="en-AU" dirty="0" smtClean="0">
                <a:solidFill>
                  <a:srgbClr val="FF0000"/>
                </a:solidFill>
              </a:rPr>
              <a:t>Unsolved</a:t>
            </a:r>
            <a:endParaRPr lang="en-US" dirty="0">
              <a:solidFill>
                <a:srgbClr val="FF0000"/>
              </a:solidFill>
            </a:endParaRPr>
          </a:p>
        </p:txBody>
      </p:sp>
      <p:sp>
        <p:nvSpPr>
          <p:cNvPr id="2" name="Rectangle 1"/>
          <p:cNvSpPr/>
          <p:nvPr/>
        </p:nvSpPr>
        <p:spPr>
          <a:xfrm>
            <a:off x="2555776" y="620688"/>
            <a:ext cx="4288353" cy="584775"/>
          </a:xfrm>
          <a:prstGeom prst="rect">
            <a:avLst/>
          </a:prstGeom>
        </p:spPr>
        <p:txBody>
          <a:bodyPr wrap="none">
            <a:spAutoFit/>
          </a:bodyPr>
          <a:lstStyle/>
          <a:p>
            <a:r>
              <a:rPr lang="zh-CN" altLang="en-US" sz="3200" dirty="0"/>
              <a:t>岩</a:t>
            </a:r>
            <a:r>
              <a:rPr lang="zh-CN" altLang="en-US" sz="3200" dirty="0" smtClean="0"/>
              <a:t>爆问题一直悬而未决</a:t>
            </a:r>
            <a:endParaRPr lang="en-CA" sz="3200" dirty="0"/>
          </a:p>
        </p:txBody>
      </p:sp>
    </p:spTree>
    <p:extLst>
      <p:ext uri="{BB962C8B-B14F-4D97-AF65-F5344CB8AC3E}">
        <p14:creationId xmlns:p14="http://schemas.microsoft.com/office/powerpoint/2010/main" val="23265796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661248"/>
            <a:ext cx="8229600" cy="464915"/>
          </a:xfrm>
        </p:spPr>
        <p:txBody>
          <a:bodyPr>
            <a:normAutofit fontScale="92500" lnSpcReduction="20000"/>
          </a:bodyPr>
          <a:lstStyle/>
          <a:p>
            <a:pPr>
              <a:buNone/>
            </a:pPr>
            <a:r>
              <a:rPr lang="en-US" dirty="0" smtClean="0"/>
              <a:t>www.isrm.net</a:t>
            </a:r>
            <a:endParaRPr lang="en-US" dirty="0"/>
          </a:p>
        </p:txBody>
      </p:sp>
      <p:sp>
        <p:nvSpPr>
          <p:cNvPr id="4" name="Slide Number Placeholder 3"/>
          <p:cNvSpPr>
            <a:spLocks noGrp="1"/>
          </p:cNvSpPr>
          <p:nvPr>
            <p:ph type="sldNum" sz="quarter" idx="12"/>
          </p:nvPr>
        </p:nvSpPr>
        <p:spPr/>
        <p:txBody>
          <a:bodyPr/>
          <a:lstStyle/>
          <a:p>
            <a:fld id="{C950AB0B-CD5A-463F-8667-6DFE65F57409}" type="slidenum">
              <a:rPr lang="en-US" smtClean="0"/>
              <a:pPr/>
              <a:t>9</a:t>
            </a:fld>
            <a:endParaRPr lang="en-US"/>
          </a:p>
        </p:txBody>
      </p:sp>
      <p:pic>
        <p:nvPicPr>
          <p:cNvPr id="37890" name="Picture 2"/>
          <p:cNvPicPr>
            <a:picLocks noChangeAspect="1" noChangeArrowheads="1"/>
          </p:cNvPicPr>
          <p:nvPr/>
        </p:nvPicPr>
        <p:blipFill>
          <a:blip r:embed="rId2" cstate="print"/>
          <a:srcRect l="9450" t="19845" r="14951"/>
          <a:stretch>
            <a:fillRect/>
          </a:stretch>
        </p:blipFill>
        <p:spPr bwMode="auto">
          <a:xfrm>
            <a:off x="3851920" y="3140968"/>
            <a:ext cx="5107192" cy="3384376"/>
          </a:xfrm>
          <a:prstGeom prst="rect">
            <a:avLst/>
          </a:prstGeom>
          <a:noFill/>
          <a:ln w="9525">
            <a:noFill/>
            <a:miter lim="800000"/>
            <a:headEnd/>
            <a:tailEnd/>
          </a:ln>
        </p:spPr>
      </p:pic>
      <p:pic>
        <p:nvPicPr>
          <p:cNvPr id="37891" name="Picture 3"/>
          <p:cNvPicPr>
            <a:picLocks noChangeAspect="1" noChangeArrowheads="1"/>
          </p:cNvPicPr>
          <p:nvPr/>
        </p:nvPicPr>
        <p:blipFill>
          <a:blip r:embed="rId3" cstate="print"/>
          <a:srcRect l="18697" t="22595" r="9838" b="10311"/>
          <a:stretch>
            <a:fillRect/>
          </a:stretch>
        </p:blipFill>
        <p:spPr bwMode="auto">
          <a:xfrm>
            <a:off x="0" y="962764"/>
            <a:ext cx="4211962" cy="2471482"/>
          </a:xfrm>
          <a:prstGeom prst="rect">
            <a:avLst/>
          </a:prstGeom>
          <a:noFill/>
          <a:ln w="9525">
            <a:noFill/>
            <a:miter lim="800000"/>
            <a:headEnd/>
            <a:tailEnd/>
          </a:ln>
        </p:spPr>
      </p:pic>
      <p:sp>
        <p:nvSpPr>
          <p:cNvPr id="7" name="Rectangle 6"/>
          <p:cNvSpPr/>
          <p:nvPr/>
        </p:nvSpPr>
        <p:spPr>
          <a:xfrm>
            <a:off x="1979712" y="130441"/>
            <a:ext cx="5519460" cy="584775"/>
          </a:xfrm>
          <a:prstGeom prst="rect">
            <a:avLst/>
          </a:prstGeom>
        </p:spPr>
        <p:txBody>
          <a:bodyPr wrap="none">
            <a:spAutoFit/>
          </a:bodyPr>
          <a:lstStyle/>
          <a:p>
            <a:r>
              <a:rPr lang="zh-CN" altLang="en-US" sz="3200" dirty="0" smtClean="0"/>
              <a:t>用岩石试件研究岩爆的局限性</a:t>
            </a:r>
            <a:endParaRPr lang="en-CA" sz="3200" dirty="0"/>
          </a:p>
        </p:txBody>
      </p:sp>
      <p:sp>
        <p:nvSpPr>
          <p:cNvPr id="8" name="Rectangle 7"/>
          <p:cNvSpPr/>
          <p:nvPr/>
        </p:nvSpPr>
        <p:spPr>
          <a:xfrm>
            <a:off x="4355976" y="1576070"/>
            <a:ext cx="4830168" cy="646331"/>
          </a:xfrm>
          <a:prstGeom prst="rect">
            <a:avLst/>
          </a:prstGeom>
        </p:spPr>
        <p:txBody>
          <a:bodyPr wrap="none">
            <a:spAutoFit/>
          </a:bodyPr>
          <a:lstStyle/>
          <a:p>
            <a:r>
              <a:rPr lang="en-CA" altLang="zh-CN" dirty="0" smtClean="0"/>
              <a:t>Hudson</a:t>
            </a:r>
            <a:r>
              <a:rPr lang="zh-CN" altLang="en-US" dirty="0" smtClean="0"/>
              <a:t>院士认为：对于岩石</a:t>
            </a:r>
            <a:r>
              <a:rPr lang="zh-CN" altLang="en-US" dirty="0"/>
              <a:t>试件的重要问题</a:t>
            </a:r>
            <a:r>
              <a:rPr lang="zh-CN" altLang="en-US" dirty="0" smtClean="0"/>
              <a:t>，</a:t>
            </a:r>
            <a:endParaRPr lang="en-US" altLang="zh-CN" dirty="0" smtClean="0"/>
          </a:p>
          <a:p>
            <a:r>
              <a:rPr lang="zh-CN" altLang="en-US" dirty="0" smtClean="0"/>
              <a:t>我们没有未解决的东西。</a:t>
            </a:r>
            <a:endParaRPr lang="en-C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What are the limitations of using rock specimens to study </a:t>
            </a:r>
            <a:r>
              <a:rPr lang="en-US" sz="3600" dirty="0" err="1" smtClean="0"/>
              <a:t>rockbursts</a:t>
            </a:r>
            <a:r>
              <a:rPr lang="en-US" sz="3600" dirty="0" smtClean="0"/>
              <a:t>?</a:t>
            </a:r>
            <a:endParaRPr lang="en-US" sz="3600" dirty="0"/>
          </a:p>
        </p:txBody>
      </p:sp>
      <p:sp>
        <p:nvSpPr>
          <p:cNvPr id="3" name="Content Placeholder 2"/>
          <p:cNvSpPr>
            <a:spLocks noGrp="1"/>
          </p:cNvSpPr>
          <p:nvPr>
            <p:ph idx="1"/>
          </p:nvPr>
        </p:nvSpPr>
        <p:spPr>
          <a:xfrm>
            <a:off x="251520" y="2204864"/>
            <a:ext cx="8424936" cy="3960440"/>
          </a:xfrm>
        </p:spPr>
        <p:txBody>
          <a:bodyPr>
            <a:normAutofit fontScale="70000" lnSpcReduction="20000"/>
          </a:bodyPr>
          <a:lstStyle/>
          <a:p>
            <a:pPr>
              <a:lnSpc>
                <a:spcPct val="120000"/>
              </a:lnSpc>
              <a:buClr>
                <a:srgbClr val="FF0000"/>
              </a:buClr>
              <a:buFont typeface="Wingdings" panose="05000000000000000000" pitchFamily="2" charset="2"/>
              <a:buChar char="ü"/>
            </a:pPr>
            <a:r>
              <a:rPr lang="en-AU" dirty="0" smtClean="0"/>
              <a:t>The </a:t>
            </a:r>
            <a:r>
              <a:rPr lang="en-AU" dirty="0"/>
              <a:t>influence of geo-structures on </a:t>
            </a:r>
            <a:r>
              <a:rPr lang="en-AU" dirty="0" err="1" smtClean="0"/>
              <a:t>rockbursts</a:t>
            </a:r>
            <a:r>
              <a:rPr lang="en-AU" dirty="0" smtClean="0"/>
              <a:t> can not be fully considered</a:t>
            </a:r>
            <a:r>
              <a:rPr lang="en-AU" dirty="0"/>
              <a:t> </a:t>
            </a:r>
            <a:r>
              <a:rPr lang="en-AU" dirty="0" smtClean="0"/>
              <a:t>(</a:t>
            </a:r>
            <a:r>
              <a:rPr lang="zh-CN" altLang="en-US" sz="2600" dirty="0" smtClean="0">
                <a:solidFill>
                  <a:srgbClr val="FF0000"/>
                </a:solidFill>
              </a:rPr>
              <a:t>没有考虑采矿工程结构的影响，导致不区分矿柱岩爆，顶板岩爆，隧道岩爆，侧壁岩爆等</a:t>
            </a:r>
            <a:r>
              <a:rPr lang="en-CA" altLang="zh-CN" sz="2600" dirty="0" smtClean="0"/>
              <a:t>)</a:t>
            </a:r>
          </a:p>
          <a:p>
            <a:pPr marL="0" indent="0">
              <a:buClr>
                <a:srgbClr val="FF0000"/>
              </a:buClr>
              <a:buNone/>
            </a:pPr>
            <a:endParaRPr lang="en-AU" sz="2600" dirty="0" smtClean="0"/>
          </a:p>
          <a:p>
            <a:pPr>
              <a:lnSpc>
                <a:spcPct val="120000"/>
              </a:lnSpc>
              <a:buClr>
                <a:srgbClr val="FF0000"/>
              </a:buClr>
              <a:buFont typeface="Wingdings" panose="05000000000000000000" pitchFamily="2" charset="2"/>
              <a:buChar char="ü"/>
            </a:pPr>
            <a:r>
              <a:rPr lang="en-AU" dirty="0" smtClean="0"/>
              <a:t>The </a:t>
            </a:r>
            <a:r>
              <a:rPr lang="en-AU" dirty="0"/>
              <a:t>dynamically-induced effects of </a:t>
            </a:r>
            <a:r>
              <a:rPr lang="en-AU" dirty="0" err="1"/>
              <a:t>rockbursts</a:t>
            </a:r>
            <a:r>
              <a:rPr lang="en-AU" dirty="0"/>
              <a:t> are not properly accounted </a:t>
            </a:r>
            <a:r>
              <a:rPr lang="en-AU" dirty="0" smtClean="0"/>
              <a:t>for </a:t>
            </a:r>
            <a:r>
              <a:rPr lang="en-AU" sz="2600" dirty="0" smtClean="0"/>
              <a:t>(</a:t>
            </a:r>
            <a:r>
              <a:rPr lang="zh-CN" altLang="en-US" sz="2600" dirty="0" smtClean="0">
                <a:solidFill>
                  <a:srgbClr val="FF0000"/>
                </a:solidFill>
              </a:rPr>
              <a:t>尚未建立</a:t>
            </a:r>
            <a:r>
              <a:rPr lang="zh-CN" altLang="en-US" sz="2600" dirty="0">
                <a:solidFill>
                  <a:srgbClr val="FF0000"/>
                </a:solidFill>
              </a:rPr>
              <a:t>动力</a:t>
            </a:r>
            <a:r>
              <a:rPr lang="zh-CN" altLang="en-US" sz="2600" dirty="0" smtClean="0">
                <a:solidFill>
                  <a:srgbClr val="FF0000"/>
                </a:solidFill>
              </a:rPr>
              <a:t>参数的幅值、相位、频率，谱密度等与岩爆的严格的数量关系</a:t>
            </a:r>
            <a:r>
              <a:rPr lang="en-US" altLang="zh-CN" sz="2600" dirty="0" smtClean="0"/>
              <a:t>)</a:t>
            </a:r>
            <a:endParaRPr lang="en-AU" sz="2600" dirty="0" smtClean="0"/>
          </a:p>
          <a:p>
            <a:pPr>
              <a:buClr>
                <a:srgbClr val="FF0000"/>
              </a:buClr>
              <a:buFont typeface="Wingdings" panose="05000000000000000000" pitchFamily="2" charset="2"/>
              <a:buChar char="ü"/>
            </a:pPr>
            <a:endParaRPr lang="en-AU" dirty="0" smtClean="0"/>
          </a:p>
          <a:p>
            <a:pPr>
              <a:lnSpc>
                <a:spcPct val="120000"/>
              </a:lnSpc>
              <a:spcBef>
                <a:spcPts val="600"/>
              </a:spcBef>
              <a:buClr>
                <a:srgbClr val="FF0000"/>
              </a:buClr>
              <a:buFont typeface="Wingdings" panose="05000000000000000000" pitchFamily="2" charset="2"/>
              <a:buChar char="ü"/>
            </a:pPr>
            <a:r>
              <a:rPr lang="en-AU" dirty="0" smtClean="0"/>
              <a:t>It has been </a:t>
            </a:r>
            <a:r>
              <a:rPr lang="en-AU" dirty="0" err="1" smtClean="0"/>
              <a:t>acknowle</a:t>
            </a:r>
            <a:r>
              <a:rPr lang="en-US" altLang="zh-CN" dirty="0" smtClean="0"/>
              <a:t>d</a:t>
            </a:r>
            <a:r>
              <a:rPr lang="en-AU" dirty="0" err="1" smtClean="0"/>
              <a:t>ged</a:t>
            </a:r>
            <a:r>
              <a:rPr lang="en-AU" dirty="0" smtClean="0"/>
              <a:t> that dynamic </a:t>
            </a:r>
            <a:r>
              <a:rPr lang="en-AU" dirty="0"/>
              <a:t>failure </a:t>
            </a:r>
            <a:r>
              <a:rPr lang="en-AU" dirty="0" smtClean="0"/>
              <a:t>between </a:t>
            </a:r>
            <a:r>
              <a:rPr lang="en-AU" dirty="0"/>
              <a:t>materials and</a:t>
            </a:r>
            <a:r>
              <a:rPr lang="en-AU" dirty="0">
                <a:solidFill>
                  <a:srgbClr val="FF0000"/>
                </a:solidFill>
              </a:rPr>
              <a:t> </a:t>
            </a:r>
            <a:r>
              <a:rPr lang="en-AU" dirty="0"/>
              <a:t>structures</a:t>
            </a:r>
            <a:r>
              <a:rPr lang="en-AU" dirty="0">
                <a:solidFill>
                  <a:srgbClr val="FF0000"/>
                </a:solidFill>
              </a:rPr>
              <a:t> </a:t>
            </a:r>
            <a:r>
              <a:rPr lang="en-AU" dirty="0"/>
              <a:t>are </a:t>
            </a:r>
            <a:r>
              <a:rPr lang="en-AU" dirty="0" smtClean="0"/>
              <a:t>quite different </a:t>
            </a:r>
            <a:r>
              <a:rPr lang="en-AU" dirty="0"/>
              <a:t>(</a:t>
            </a:r>
            <a:r>
              <a:rPr lang="en-AU" sz="1800" dirty="0"/>
              <a:t>Shukla 2010</a:t>
            </a:r>
            <a:r>
              <a:rPr lang="en-AU" dirty="0" smtClean="0"/>
              <a:t>).</a:t>
            </a:r>
          </a:p>
          <a:p>
            <a:pPr marL="0" indent="361950">
              <a:buNone/>
            </a:pPr>
            <a:r>
              <a:rPr lang="en-CA" sz="2600" dirty="0" smtClean="0"/>
              <a:t>(Shukla</a:t>
            </a:r>
            <a:r>
              <a:rPr lang="zh-CN" altLang="en-US" sz="2600" dirty="0" smtClean="0"/>
              <a:t>教授认为</a:t>
            </a:r>
            <a:r>
              <a:rPr lang="zh-CN" altLang="en-US" sz="2600" dirty="0" smtClean="0">
                <a:solidFill>
                  <a:srgbClr val="FF0000"/>
                </a:solidFill>
              </a:rPr>
              <a:t>岩石材料与岩石工程结构的破坏机理是不同的</a:t>
            </a:r>
            <a:r>
              <a:rPr lang="en-US" altLang="zh-CN" sz="2600" dirty="0" smtClean="0"/>
              <a:t>)</a:t>
            </a:r>
            <a:endParaRPr lang="en-US" sz="2600" dirty="0"/>
          </a:p>
        </p:txBody>
      </p:sp>
      <p:sp>
        <p:nvSpPr>
          <p:cNvPr id="4" name="Slide Number Placeholder 3"/>
          <p:cNvSpPr>
            <a:spLocks noGrp="1"/>
          </p:cNvSpPr>
          <p:nvPr>
            <p:ph type="sldNum" sz="quarter" idx="12"/>
          </p:nvPr>
        </p:nvSpPr>
        <p:spPr/>
        <p:txBody>
          <a:bodyPr/>
          <a:lstStyle/>
          <a:p>
            <a:fld id="{C950AB0B-CD5A-463F-8667-6DFE65F57409}" type="slidenum">
              <a:rPr lang="en-US" smtClean="0"/>
              <a:pPr/>
              <a:t>10</a:t>
            </a:fld>
            <a:endParaRPr lang="en-US"/>
          </a:p>
        </p:txBody>
      </p:sp>
      <p:sp>
        <p:nvSpPr>
          <p:cNvPr id="5" name="Rectangle 4"/>
          <p:cNvSpPr/>
          <p:nvPr/>
        </p:nvSpPr>
        <p:spPr>
          <a:xfrm>
            <a:off x="1907704" y="1445725"/>
            <a:ext cx="5519460" cy="584775"/>
          </a:xfrm>
          <a:prstGeom prst="rect">
            <a:avLst/>
          </a:prstGeom>
        </p:spPr>
        <p:txBody>
          <a:bodyPr wrap="none">
            <a:spAutoFit/>
          </a:bodyPr>
          <a:lstStyle/>
          <a:p>
            <a:r>
              <a:rPr lang="zh-CN" altLang="en-US" sz="3200" dirty="0" smtClean="0"/>
              <a:t>用岩石试件研究岩爆的局限性</a:t>
            </a:r>
            <a:endParaRPr lang="en-CA" sz="3200" dirty="0"/>
          </a:p>
        </p:txBody>
      </p:sp>
    </p:spTree>
    <p:extLst>
      <p:ext uri="{BB962C8B-B14F-4D97-AF65-F5344CB8AC3E}">
        <p14:creationId xmlns:p14="http://schemas.microsoft.com/office/powerpoint/2010/main" val="40642870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8880" y="0"/>
            <a:ext cx="6624736" cy="692696"/>
          </a:xfrm>
        </p:spPr>
        <p:txBody>
          <a:bodyPr>
            <a:normAutofit fontScale="90000"/>
          </a:bodyPr>
          <a:lstStyle/>
          <a:p>
            <a:r>
              <a:rPr lang="en-US" dirty="0" smtClean="0"/>
              <a:t>Why </a:t>
            </a:r>
            <a:r>
              <a:rPr lang="en-US" dirty="0" smtClean="0">
                <a:solidFill>
                  <a:srgbClr val="FF0000"/>
                </a:solidFill>
              </a:rPr>
              <a:t>pillar </a:t>
            </a:r>
            <a:r>
              <a:rPr lang="en-US" dirty="0" err="1" smtClean="0">
                <a:solidFill>
                  <a:srgbClr val="FF0000"/>
                </a:solidFill>
              </a:rPr>
              <a:t>rockbursts</a:t>
            </a:r>
            <a:r>
              <a:rPr lang="en-US" dirty="0" smtClean="0"/>
              <a:t>?</a:t>
            </a:r>
            <a:endParaRPr lang="en-US" dirty="0"/>
          </a:p>
        </p:txBody>
      </p:sp>
      <p:sp>
        <p:nvSpPr>
          <p:cNvPr id="3" name="Content Placeholder 2"/>
          <p:cNvSpPr>
            <a:spLocks noGrp="1"/>
          </p:cNvSpPr>
          <p:nvPr>
            <p:ph idx="1"/>
          </p:nvPr>
        </p:nvSpPr>
        <p:spPr>
          <a:xfrm>
            <a:off x="395536" y="4869160"/>
            <a:ext cx="8229600" cy="1656184"/>
          </a:xfrm>
        </p:spPr>
        <p:txBody>
          <a:bodyPr>
            <a:normAutofit/>
          </a:bodyPr>
          <a:lstStyle/>
          <a:p>
            <a:r>
              <a:rPr lang="en-US" dirty="0" smtClean="0"/>
              <a:t>Pillar burst is one of the six mine-induced seismic events (</a:t>
            </a:r>
            <a:r>
              <a:rPr lang="zh-CN" altLang="en-US" dirty="0" smtClean="0">
                <a:solidFill>
                  <a:srgbClr val="FF0000"/>
                </a:solidFill>
              </a:rPr>
              <a:t>矿柱岩爆是</a:t>
            </a:r>
            <a:r>
              <a:rPr lang="en-US" altLang="zh-CN" dirty="0" smtClean="0">
                <a:solidFill>
                  <a:srgbClr val="FF0000"/>
                </a:solidFill>
              </a:rPr>
              <a:t>6</a:t>
            </a:r>
            <a:r>
              <a:rPr lang="zh-CN" altLang="en-US" dirty="0">
                <a:solidFill>
                  <a:srgbClr val="FF0000"/>
                </a:solidFill>
              </a:rPr>
              <a:t>类</a:t>
            </a:r>
            <a:r>
              <a:rPr lang="zh-CN" altLang="en-US" dirty="0" smtClean="0">
                <a:solidFill>
                  <a:srgbClr val="FF0000"/>
                </a:solidFill>
              </a:rPr>
              <a:t>矿震之一</a:t>
            </a:r>
            <a:r>
              <a:rPr lang="zh-CN" altLang="en-US" dirty="0" smtClean="0"/>
              <a:t>，</a:t>
            </a:r>
            <a:r>
              <a:rPr lang="en-US" sz="1600" dirty="0" smtClean="0"/>
              <a:t>Brady and Brown,2004</a:t>
            </a:r>
            <a:r>
              <a:rPr lang="en-US" dirty="0" smtClean="0"/>
              <a:t>)</a:t>
            </a:r>
          </a:p>
        </p:txBody>
      </p:sp>
      <p:sp>
        <p:nvSpPr>
          <p:cNvPr id="4" name="Slide Number Placeholder 3"/>
          <p:cNvSpPr>
            <a:spLocks noGrp="1"/>
          </p:cNvSpPr>
          <p:nvPr>
            <p:ph type="sldNum" sz="quarter" idx="12"/>
          </p:nvPr>
        </p:nvSpPr>
        <p:spPr/>
        <p:txBody>
          <a:bodyPr/>
          <a:lstStyle/>
          <a:p>
            <a:fld id="{C950AB0B-CD5A-463F-8667-6DFE65F57409}" type="slidenum">
              <a:rPr lang="en-US" smtClean="0"/>
              <a:pPr/>
              <a:t>11</a:t>
            </a:fld>
            <a:endParaRPr lang="en-US"/>
          </a:p>
        </p:txBody>
      </p:sp>
      <p:pic>
        <p:nvPicPr>
          <p:cNvPr id="29698" name="Picture 2"/>
          <p:cNvPicPr>
            <a:picLocks noChangeAspect="1" noChangeArrowheads="1"/>
          </p:cNvPicPr>
          <p:nvPr/>
        </p:nvPicPr>
        <p:blipFill>
          <a:blip r:embed="rId2" cstate="print"/>
          <a:srcRect/>
          <a:stretch>
            <a:fillRect/>
          </a:stretch>
        </p:blipFill>
        <p:spPr bwMode="auto">
          <a:xfrm>
            <a:off x="967403" y="1159872"/>
            <a:ext cx="6796213" cy="3816423"/>
          </a:xfrm>
          <a:prstGeom prst="rect">
            <a:avLst/>
          </a:prstGeom>
          <a:noFill/>
          <a:ln w="9525">
            <a:noFill/>
            <a:miter lim="800000"/>
            <a:headEnd/>
            <a:tailEnd/>
          </a:ln>
        </p:spPr>
      </p:pic>
      <p:sp>
        <p:nvSpPr>
          <p:cNvPr id="6" name="Rectangle 5"/>
          <p:cNvSpPr/>
          <p:nvPr/>
        </p:nvSpPr>
        <p:spPr>
          <a:xfrm>
            <a:off x="2221332" y="692696"/>
            <a:ext cx="4288353" cy="584775"/>
          </a:xfrm>
          <a:prstGeom prst="rect">
            <a:avLst/>
          </a:prstGeom>
        </p:spPr>
        <p:txBody>
          <a:bodyPr wrap="none">
            <a:spAutoFit/>
          </a:bodyPr>
          <a:lstStyle/>
          <a:p>
            <a:r>
              <a:rPr lang="zh-CN" altLang="en-US" sz="3200" dirty="0"/>
              <a:t>矿柱</a:t>
            </a:r>
            <a:r>
              <a:rPr lang="zh-CN" altLang="en-US" sz="3200" dirty="0" smtClean="0"/>
              <a:t>岩爆研究的</a:t>
            </a:r>
            <a:r>
              <a:rPr lang="zh-CN" altLang="en-US" sz="3200" dirty="0"/>
              <a:t>重要</a:t>
            </a:r>
            <a:r>
              <a:rPr lang="zh-CN" altLang="en-US" sz="3200" dirty="0" smtClean="0"/>
              <a:t>性</a:t>
            </a:r>
            <a:endParaRPr lang="en-CA" sz="32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4941168"/>
            <a:ext cx="8363272" cy="1728192"/>
          </a:xfrm>
        </p:spPr>
        <p:txBody>
          <a:bodyPr>
            <a:noAutofit/>
          </a:bodyPr>
          <a:lstStyle/>
          <a:p>
            <a:pPr>
              <a:buClr>
                <a:srgbClr val="FF0000"/>
              </a:buClr>
              <a:buFont typeface="Wingdings" panose="05000000000000000000" pitchFamily="2" charset="2"/>
              <a:buChar char="ü"/>
            </a:pPr>
            <a:r>
              <a:rPr lang="en-US" sz="2000" dirty="0" smtClean="0"/>
              <a:t>Many </a:t>
            </a:r>
            <a:r>
              <a:rPr lang="en-US" sz="2000" dirty="0" err="1" smtClean="0"/>
              <a:t>rockbursts</a:t>
            </a:r>
            <a:r>
              <a:rPr lang="en-US" sz="2000" dirty="0" smtClean="0"/>
              <a:t> occur at the time of a blast or shortly afterwards.(Hedley DGF, 1992</a:t>
            </a:r>
            <a:r>
              <a:rPr lang="zh-CN" altLang="en-US" sz="2000" dirty="0">
                <a:solidFill>
                  <a:srgbClr val="FF0000"/>
                </a:solidFill>
              </a:rPr>
              <a:t>加拿大统计数</a:t>
            </a:r>
            <a:r>
              <a:rPr lang="zh-CN" altLang="en-US" sz="2000" dirty="0" smtClean="0">
                <a:solidFill>
                  <a:srgbClr val="FF0000"/>
                </a:solidFill>
              </a:rPr>
              <a:t>据表明，多</a:t>
            </a:r>
            <a:r>
              <a:rPr lang="zh-CN" altLang="en-US" sz="2000" dirty="0">
                <a:solidFill>
                  <a:srgbClr val="FF0000"/>
                </a:solidFill>
              </a:rPr>
              <a:t>数</a:t>
            </a:r>
            <a:r>
              <a:rPr lang="zh-CN" altLang="en-US" sz="2000" dirty="0" smtClean="0">
                <a:solidFill>
                  <a:srgbClr val="FF0000"/>
                </a:solidFill>
              </a:rPr>
              <a:t>岩爆与爆破几乎同时发生</a:t>
            </a:r>
            <a:r>
              <a:rPr lang="en-US" sz="2000" dirty="0" smtClean="0"/>
              <a:t>)</a:t>
            </a:r>
          </a:p>
          <a:p>
            <a:pPr>
              <a:buClr>
                <a:srgbClr val="FF0000"/>
              </a:buClr>
              <a:buFont typeface="Wingdings" panose="05000000000000000000" pitchFamily="2" charset="2"/>
              <a:buChar char="ü"/>
            </a:pPr>
            <a:r>
              <a:rPr lang="en-US" sz="2000" dirty="0" smtClean="0"/>
              <a:t>Blasting was found to increase the probability of </a:t>
            </a:r>
            <a:r>
              <a:rPr lang="en-US" sz="2000" dirty="0" err="1" smtClean="0"/>
              <a:t>rockbursts</a:t>
            </a:r>
            <a:r>
              <a:rPr lang="en-US" sz="2000" dirty="0" smtClean="0"/>
              <a:t> by up to 500%, depending on the distance and amount of blasting. (</a:t>
            </a:r>
            <a:r>
              <a:rPr lang="en-US" sz="2000" dirty="0" err="1" smtClean="0"/>
              <a:t>Heunis</a:t>
            </a:r>
            <a:r>
              <a:rPr lang="en-US" sz="2000" dirty="0" smtClean="0"/>
              <a:t> R. 1980            </a:t>
            </a:r>
            <a:r>
              <a:rPr lang="zh-CN" altLang="en-US" sz="2000" dirty="0" smtClean="0">
                <a:solidFill>
                  <a:srgbClr val="FF0000"/>
                </a:solidFill>
              </a:rPr>
              <a:t>据南非统计，爆破将增加岩爆发生率</a:t>
            </a:r>
            <a:r>
              <a:rPr lang="en-US" altLang="zh-CN" sz="2000" dirty="0" smtClean="0">
                <a:solidFill>
                  <a:srgbClr val="FF0000"/>
                </a:solidFill>
              </a:rPr>
              <a:t>500%</a:t>
            </a:r>
            <a:r>
              <a:rPr lang="en-US" sz="2000" dirty="0" smtClean="0"/>
              <a:t>)</a:t>
            </a:r>
          </a:p>
        </p:txBody>
      </p:sp>
      <p:sp>
        <p:nvSpPr>
          <p:cNvPr id="4" name="Slide Number Placeholder 3"/>
          <p:cNvSpPr>
            <a:spLocks noGrp="1"/>
          </p:cNvSpPr>
          <p:nvPr>
            <p:ph type="sldNum" sz="quarter" idx="12"/>
          </p:nvPr>
        </p:nvSpPr>
        <p:spPr/>
        <p:txBody>
          <a:bodyPr/>
          <a:lstStyle/>
          <a:p>
            <a:fld id="{C950AB0B-CD5A-463F-8667-6DFE65F57409}" type="slidenum">
              <a:rPr lang="en-US" smtClean="0"/>
              <a:pPr/>
              <a:t>12</a:t>
            </a:fld>
            <a:endParaRPr lang="en-US"/>
          </a:p>
        </p:txBody>
      </p:sp>
      <p:pic>
        <p:nvPicPr>
          <p:cNvPr id="39938" name="Picture 2"/>
          <p:cNvPicPr>
            <a:picLocks noChangeAspect="1" noChangeArrowheads="1"/>
          </p:cNvPicPr>
          <p:nvPr/>
        </p:nvPicPr>
        <p:blipFill>
          <a:blip r:embed="rId2" cstate="print"/>
          <a:srcRect/>
          <a:stretch>
            <a:fillRect/>
          </a:stretch>
        </p:blipFill>
        <p:spPr bwMode="auto">
          <a:xfrm>
            <a:off x="251520" y="116632"/>
            <a:ext cx="4932040" cy="4680519"/>
          </a:xfrm>
          <a:prstGeom prst="rect">
            <a:avLst/>
          </a:prstGeom>
          <a:noFill/>
          <a:ln w="9525">
            <a:noFill/>
            <a:miter lim="800000"/>
            <a:headEnd/>
            <a:tailEnd/>
          </a:ln>
        </p:spPr>
      </p:pic>
      <p:sp>
        <p:nvSpPr>
          <p:cNvPr id="2" name="Title 1"/>
          <p:cNvSpPr>
            <a:spLocks noGrp="1"/>
          </p:cNvSpPr>
          <p:nvPr>
            <p:ph type="title"/>
          </p:nvPr>
        </p:nvSpPr>
        <p:spPr>
          <a:xfrm>
            <a:off x="3707904" y="260648"/>
            <a:ext cx="5194920" cy="1143000"/>
          </a:xfrm>
        </p:spPr>
        <p:txBody>
          <a:bodyPr>
            <a:noAutofit/>
          </a:bodyPr>
          <a:lstStyle/>
          <a:p>
            <a:r>
              <a:rPr lang="en-US" sz="3200" dirty="0" smtClean="0"/>
              <a:t>Why to study </a:t>
            </a:r>
            <a:r>
              <a:rPr lang="en-US" sz="3200" dirty="0" err="1" smtClean="0"/>
              <a:t>rockbursts</a:t>
            </a:r>
            <a:r>
              <a:rPr lang="en-US" sz="3200" dirty="0" smtClean="0"/>
              <a:t> </a:t>
            </a:r>
            <a:r>
              <a:rPr lang="en-US" altLang="zh-CN" sz="3200" dirty="0" smtClean="0"/>
              <a:t>stimulated by blasting</a:t>
            </a:r>
            <a:r>
              <a:rPr lang="en-US" sz="3200" dirty="0" smtClean="0"/>
              <a:t>?</a:t>
            </a:r>
            <a:endParaRPr lang="en-US" sz="3200" dirty="0"/>
          </a:p>
        </p:txBody>
      </p:sp>
      <p:sp>
        <p:nvSpPr>
          <p:cNvPr id="6" name="Rectangle 5"/>
          <p:cNvSpPr/>
          <p:nvPr/>
        </p:nvSpPr>
        <p:spPr>
          <a:xfrm>
            <a:off x="5211738" y="4503603"/>
            <a:ext cx="1429366" cy="276999"/>
          </a:xfrm>
          <a:prstGeom prst="rect">
            <a:avLst/>
          </a:prstGeom>
        </p:spPr>
        <p:txBody>
          <a:bodyPr wrap="none">
            <a:spAutoFit/>
          </a:bodyPr>
          <a:lstStyle/>
          <a:p>
            <a:r>
              <a:rPr lang="zh-CN" altLang="en-US" sz="1200" dirty="0" smtClean="0"/>
              <a:t>南非</a:t>
            </a:r>
            <a:r>
              <a:rPr lang="en-US" sz="1200" dirty="0" err="1" smtClean="0"/>
              <a:t>Heunis</a:t>
            </a:r>
            <a:r>
              <a:rPr lang="en-US" sz="1200" dirty="0" smtClean="0"/>
              <a:t> R. 1980</a:t>
            </a:r>
            <a:endParaRPr lang="en-US" sz="1200" dirty="0"/>
          </a:p>
        </p:txBody>
      </p:sp>
      <p:sp>
        <p:nvSpPr>
          <p:cNvPr id="7" name="Rectangle 6"/>
          <p:cNvSpPr/>
          <p:nvPr/>
        </p:nvSpPr>
        <p:spPr>
          <a:xfrm>
            <a:off x="3923928" y="1556792"/>
            <a:ext cx="4493538" cy="461665"/>
          </a:xfrm>
          <a:prstGeom prst="rect">
            <a:avLst/>
          </a:prstGeom>
        </p:spPr>
        <p:txBody>
          <a:bodyPr wrap="none">
            <a:spAutoFit/>
          </a:bodyPr>
          <a:lstStyle/>
          <a:p>
            <a:r>
              <a:rPr lang="zh-CN" altLang="en-US" sz="2400" dirty="0" smtClean="0"/>
              <a:t>研究爆破诱发岩爆问题的重要性</a:t>
            </a:r>
            <a:endParaRPr lang="en-CA"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endParaRPr lang="en-CA" dirty="0"/>
          </a:p>
        </p:txBody>
      </p:sp>
      <p:sp>
        <p:nvSpPr>
          <p:cNvPr id="4" name="Slide Number Placeholder 3"/>
          <p:cNvSpPr>
            <a:spLocks noGrp="1"/>
          </p:cNvSpPr>
          <p:nvPr>
            <p:ph type="sldNum" sz="quarter" idx="12"/>
          </p:nvPr>
        </p:nvSpPr>
        <p:spPr/>
        <p:txBody>
          <a:bodyPr/>
          <a:lstStyle/>
          <a:p>
            <a:fld id="{C950AB0B-CD5A-463F-8667-6DFE65F57409}" type="slidenum">
              <a:rPr lang="en-US" smtClean="0"/>
              <a:pPr/>
              <a:t>13</a:t>
            </a:fld>
            <a:endParaRPr lang="en-US"/>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3725" y="0"/>
            <a:ext cx="7956550" cy="3359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664" y="3348911"/>
            <a:ext cx="5943600" cy="3362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Straight Connector 6"/>
          <p:cNvCxnSpPr/>
          <p:nvPr/>
        </p:nvCxnSpPr>
        <p:spPr>
          <a:xfrm>
            <a:off x="2339752" y="4077072"/>
            <a:ext cx="496855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763688" y="4437112"/>
            <a:ext cx="54006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01998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CA"/>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14" y="1412776"/>
            <a:ext cx="3876821" cy="4492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1384201"/>
            <a:ext cx="3666737" cy="45133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1"/>
          <p:cNvSpPr txBox="1">
            <a:spLocks/>
          </p:cNvSpPr>
          <p:nvPr/>
        </p:nvSpPr>
        <p:spPr>
          <a:xfrm>
            <a:off x="355008" y="188640"/>
            <a:ext cx="8229600" cy="11430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How to study </a:t>
            </a:r>
            <a:r>
              <a:rPr lang="en-CA" dirty="0" err="1" smtClean="0"/>
              <a:t>rockbursts</a:t>
            </a:r>
            <a:r>
              <a:rPr lang="en-US" dirty="0" smtClean="0"/>
              <a:t>?</a:t>
            </a:r>
          </a:p>
          <a:p>
            <a:r>
              <a:rPr lang="zh-CN" altLang="en-US" sz="2600" dirty="0" smtClean="0"/>
              <a:t>如</a:t>
            </a:r>
            <a:r>
              <a:rPr lang="zh-CN" altLang="en-US" sz="2600" dirty="0"/>
              <a:t>何更合</a:t>
            </a:r>
            <a:r>
              <a:rPr lang="zh-CN" altLang="en-US" sz="2600" dirty="0" smtClean="0"/>
              <a:t>理</a:t>
            </a:r>
            <a:r>
              <a:rPr lang="zh-CN" altLang="en-US" sz="2600" dirty="0"/>
              <a:t>地</a:t>
            </a:r>
            <a:r>
              <a:rPr lang="zh-CN" altLang="en-US" sz="2600" dirty="0" smtClean="0"/>
              <a:t>更有效地研究岩爆？</a:t>
            </a:r>
            <a:r>
              <a:rPr lang="en-US" altLang="zh-CN" sz="2600" dirty="0" smtClean="0"/>
              <a:t>……</a:t>
            </a:r>
            <a:r>
              <a:rPr lang="en-US" dirty="0" smtClean="0"/>
              <a:t>  </a:t>
            </a:r>
            <a:endParaRPr lang="en-CA" dirty="0"/>
          </a:p>
        </p:txBody>
      </p:sp>
      <p:sp>
        <p:nvSpPr>
          <p:cNvPr id="7" name="Title 1"/>
          <p:cNvSpPr>
            <a:spLocks noGrp="1"/>
          </p:cNvSpPr>
          <p:nvPr>
            <p:ph type="title"/>
          </p:nvPr>
        </p:nvSpPr>
        <p:spPr>
          <a:xfrm>
            <a:off x="355008" y="6209928"/>
            <a:ext cx="8229600" cy="648072"/>
          </a:xfrm>
        </p:spPr>
        <p:txBody>
          <a:bodyPr>
            <a:normAutofit fontScale="90000"/>
          </a:bodyPr>
          <a:lstStyle/>
          <a:p>
            <a:r>
              <a:rPr lang="zh-CN" altLang="en-US" sz="2000" dirty="0" smtClean="0"/>
              <a:t>研究岩石工程问题到底</a:t>
            </a:r>
            <a:r>
              <a:rPr lang="zh-CN" altLang="en-US" sz="2000" dirty="0"/>
              <a:t>应从小岩块试</a:t>
            </a:r>
            <a:r>
              <a:rPr lang="zh-CN" altLang="en-US" sz="2000" dirty="0" smtClean="0"/>
              <a:t>验的角度还是</a:t>
            </a:r>
            <a:r>
              <a:rPr lang="zh-CN" altLang="en-US" sz="2000" dirty="0"/>
              <a:t>应</a:t>
            </a:r>
            <a:r>
              <a:rPr lang="zh-CN" altLang="en-US" sz="2000" dirty="0" smtClean="0"/>
              <a:t>从岩体工程结构的角度？</a:t>
            </a:r>
            <a:endParaRPr lang="en-CA" sz="2000" dirty="0"/>
          </a:p>
        </p:txBody>
      </p:sp>
    </p:spTree>
    <p:extLst>
      <p:ext uri="{BB962C8B-B14F-4D97-AF65-F5344CB8AC3E}">
        <p14:creationId xmlns:p14="http://schemas.microsoft.com/office/powerpoint/2010/main" val="38970798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8229600" cy="648072"/>
          </a:xfrm>
        </p:spPr>
        <p:txBody>
          <a:bodyPr>
            <a:normAutofit fontScale="90000"/>
          </a:bodyPr>
          <a:lstStyle/>
          <a:p>
            <a:r>
              <a:rPr lang="en-US" altLang="zh-CN" sz="2800" dirty="0" err="1" smtClean="0"/>
              <a:t>Mǚller</a:t>
            </a:r>
            <a:r>
              <a:rPr lang="zh-CN" altLang="en-US" sz="2800" dirty="0" smtClean="0"/>
              <a:t>教授认为岩石力学研究应从岩体工程结构的角度</a:t>
            </a:r>
            <a:r>
              <a:rPr lang="en-US" altLang="zh-CN" sz="2800" dirty="0" smtClean="0"/>
              <a:t/>
            </a:r>
            <a:br>
              <a:rPr lang="en-US" altLang="zh-CN" sz="2800" dirty="0" smtClean="0"/>
            </a:br>
            <a:r>
              <a:rPr lang="zh-CN" altLang="en-US" sz="2800" dirty="0" smtClean="0"/>
              <a:t>而不是从小岩块试验</a:t>
            </a:r>
            <a:endParaRPr lang="en-CA" sz="2800" dirty="0"/>
          </a:p>
        </p:txBody>
      </p:sp>
      <p:sp>
        <p:nvSpPr>
          <p:cNvPr id="3" name="Content Placeholder 2"/>
          <p:cNvSpPr>
            <a:spLocks noGrp="1"/>
          </p:cNvSpPr>
          <p:nvPr>
            <p:ph idx="1"/>
          </p:nvPr>
        </p:nvSpPr>
        <p:spPr/>
        <p:txBody>
          <a:bodyPr/>
          <a:lstStyle/>
          <a:p>
            <a:endParaRPr lang="en-CA"/>
          </a:p>
        </p:txBody>
      </p:sp>
      <p:sp>
        <p:nvSpPr>
          <p:cNvPr id="4" name="Slide Number Placeholder 3"/>
          <p:cNvSpPr>
            <a:spLocks noGrp="1"/>
          </p:cNvSpPr>
          <p:nvPr>
            <p:ph type="sldNum" sz="quarter" idx="12"/>
          </p:nvPr>
        </p:nvSpPr>
        <p:spPr/>
        <p:txBody>
          <a:bodyPr/>
          <a:lstStyle/>
          <a:p>
            <a:fld id="{C950AB0B-CD5A-463F-8667-6DFE65F57409}" type="slidenum">
              <a:rPr lang="en-US" smtClean="0"/>
              <a:pPr/>
              <a:t>15</a:t>
            </a:fld>
            <a:endParaRPr lang="en-US"/>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450" y="1196752"/>
            <a:ext cx="9040327" cy="5301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674033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950AB0B-CD5A-463F-8667-6DFE65F57409}" type="slidenum">
              <a:rPr lang="en-US" smtClean="0"/>
              <a:pPr/>
              <a:t>16</a:t>
            </a:fld>
            <a:endParaRPr lang="en-US"/>
          </a:p>
        </p:txBody>
      </p:sp>
      <p:pic>
        <p:nvPicPr>
          <p:cNvPr id="133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7860"/>
          <a:stretch/>
        </p:blipFill>
        <p:spPr bwMode="auto">
          <a:xfrm>
            <a:off x="572141" y="1839824"/>
            <a:ext cx="8274930" cy="29948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67545" y="-6835"/>
            <a:ext cx="8064896" cy="1554272"/>
          </a:xfrm>
          <a:prstGeom prst="rect">
            <a:avLst/>
          </a:prstGeom>
          <a:noFill/>
        </p:spPr>
        <p:txBody>
          <a:bodyPr wrap="square" rtlCol="0">
            <a:spAutoFit/>
          </a:bodyPr>
          <a:lstStyle/>
          <a:p>
            <a:r>
              <a:rPr lang="zh-CN" altLang="en-US" dirty="0"/>
              <a:t> 	</a:t>
            </a:r>
          </a:p>
          <a:p>
            <a:pPr algn="ctr"/>
            <a:r>
              <a:rPr lang="zh-CN" altLang="en-US" sz="2800" dirty="0"/>
              <a:t>矿山岩石力学基</a:t>
            </a:r>
            <a:r>
              <a:rPr lang="zh-CN" altLang="en-US" sz="2800" dirty="0" smtClean="0"/>
              <a:t>础</a:t>
            </a:r>
            <a:endParaRPr lang="en-US" altLang="zh-CN" sz="2800" dirty="0" smtClean="0"/>
          </a:p>
          <a:p>
            <a:pPr algn="ctr">
              <a:spcBef>
                <a:spcPts val="600"/>
              </a:spcBef>
            </a:pPr>
            <a:r>
              <a:rPr lang="en-US" altLang="zh-CN" sz="2400" dirty="0" smtClean="0"/>
              <a:t> </a:t>
            </a:r>
            <a:r>
              <a:rPr lang="en-US" altLang="zh-CN" sz="2000" dirty="0" smtClean="0"/>
              <a:t>(</a:t>
            </a:r>
            <a:r>
              <a:rPr lang="zh-CN" altLang="en-US" sz="2000" dirty="0"/>
              <a:t>苏</a:t>
            </a:r>
            <a:r>
              <a:rPr lang="en-US" altLang="zh-CN" sz="2000" dirty="0"/>
              <a:t>)</a:t>
            </a:r>
            <a:r>
              <a:rPr lang="zh-CN" altLang="en-US" sz="2000" dirty="0"/>
              <a:t>屠尔昌宁诺夫</a:t>
            </a:r>
            <a:r>
              <a:rPr lang="en-US" altLang="zh-CN" sz="2000" dirty="0"/>
              <a:t>(</a:t>
            </a:r>
            <a:r>
              <a:rPr lang="en-US" altLang="zh-CN" sz="2000" dirty="0" err="1"/>
              <a:t>И.А.Турчанинов</a:t>
            </a:r>
            <a:r>
              <a:rPr lang="en-US" altLang="zh-CN" sz="2000" dirty="0" smtClean="0"/>
              <a:t>) </a:t>
            </a:r>
          </a:p>
          <a:p>
            <a:pPr algn="ctr"/>
            <a:r>
              <a:rPr lang="zh-CN" altLang="en-US" sz="2000" dirty="0" smtClean="0"/>
              <a:t>刘</a:t>
            </a:r>
            <a:r>
              <a:rPr lang="zh-CN" altLang="en-US" sz="2000" dirty="0"/>
              <a:t>听成 等</a:t>
            </a:r>
            <a:r>
              <a:rPr lang="zh-CN" altLang="en-US" sz="2000" dirty="0" smtClean="0"/>
              <a:t>译</a:t>
            </a:r>
            <a:r>
              <a:rPr lang="en-US" altLang="zh-CN" sz="2000" dirty="0" smtClean="0"/>
              <a:t>, </a:t>
            </a:r>
            <a:r>
              <a:rPr lang="zh-CN" altLang="en-US" sz="2000" dirty="0" smtClean="0"/>
              <a:t>煤</a:t>
            </a:r>
            <a:r>
              <a:rPr lang="zh-CN" altLang="en-US" sz="2000" dirty="0"/>
              <a:t>炭工业出版</a:t>
            </a:r>
            <a:r>
              <a:rPr lang="zh-CN" altLang="en-US" sz="2000" dirty="0" smtClean="0"/>
              <a:t>社</a:t>
            </a:r>
            <a:r>
              <a:rPr lang="en-US" altLang="zh-CN" sz="2000" dirty="0" smtClean="0"/>
              <a:t>: </a:t>
            </a:r>
            <a:r>
              <a:rPr lang="en-US" altLang="zh-CN" sz="2000" dirty="0"/>
              <a:t>1981 </a:t>
            </a:r>
            <a:endParaRPr lang="en-CA" sz="2000" dirty="0"/>
          </a:p>
        </p:txBody>
      </p:sp>
      <p:pic>
        <p:nvPicPr>
          <p:cNvPr id="1331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46" y="4729559"/>
            <a:ext cx="8229600" cy="19381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Connector 4"/>
          <p:cNvCxnSpPr/>
          <p:nvPr/>
        </p:nvCxnSpPr>
        <p:spPr>
          <a:xfrm>
            <a:off x="3203848" y="2780928"/>
            <a:ext cx="5184576"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37211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CA"/>
          </a:p>
        </p:txBody>
      </p:sp>
      <p:sp>
        <p:nvSpPr>
          <p:cNvPr id="4" name="Slide Number Placeholder 3"/>
          <p:cNvSpPr>
            <a:spLocks noGrp="1"/>
          </p:cNvSpPr>
          <p:nvPr>
            <p:ph type="sldNum" sz="quarter" idx="12"/>
          </p:nvPr>
        </p:nvSpPr>
        <p:spPr/>
        <p:txBody>
          <a:bodyPr/>
          <a:lstStyle/>
          <a:p>
            <a:fld id="{C950AB0B-CD5A-463F-8667-6DFE65F57409}" type="slidenum">
              <a:rPr lang="en-US" smtClean="0"/>
              <a:pPr/>
              <a:t>17</a:t>
            </a:fld>
            <a:endParaRPr lang="en-US"/>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484784"/>
            <a:ext cx="4206403" cy="48065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3429000"/>
            <a:ext cx="4507786" cy="2809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itle 1"/>
          <p:cNvSpPr>
            <a:spLocks noGrp="1"/>
          </p:cNvSpPr>
          <p:nvPr>
            <p:ph type="title"/>
          </p:nvPr>
        </p:nvSpPr>
        <p:spPr>
          <a:xfrm>
            <a:off x="415131" y="548680"/>
            <a:ext cx="8229600" cy="648072"/>
          </a:xfrm>
        </p:spPr>
        <p:txBody>
          <a:bodyPr>
            <a:normAutofit/>
          </a:bodyPr>
          <a:lstStyle/>
          <a:p>
            <a:r>
              <a:rPr lang="zh-CN" altLang="en-US" sz="2800" dirty="0" smtClean="0"/>
              <a:t>谷</a:t>
            </a:r>
            <a:r>
              <a:rPr lang="zh-CN" altLang="en-US" sz="2800" smtClean="0"/>
              <a:t>德振院士 </a:t>
            </a:r>
            <a:r>
              <a:rPr lang="zh-CN" altLang="en-US" sz="2800" dirty="0" smtClean="0"/>
              <a:t>认为应从岩体结构基本观点出发。</a:t>
            </a:r>
            <a:endParaRPr lang="en-CA" sz="2800" dirty="0"/>
          </a:p>
        </p:txBody>
      </p:sp>
    </p:spTree>
    <p:extLst>
      <p:ext uri="{BB962C8B-B14F-4D97-AF65-F5344CB8AC3E}">
        <p14:creationId xmlns:p14="http://schemas.microsoft.com/office/powerpoint/2010/main" val="29788753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z="2800" dirty="0" smtClean="0"/>
              <a:t>孙广忠教授发展到岩体结构力学</a:t>
            </a:r>
            <a:endParaRPr lang="en-CA" sz="2800" dirty="0"/>
          </a:p>
        </p:txBody>
      </p:sp>
      <p:sp>
        <p:nvSpPr>
          <p:cNvPr id="3" name="Content Placeholder 2"/>
          <p:cNvSpPr>
            <a:spLocks noGrp="1"/>
          </p:cNvSpPr>
          <p:nvPr>
            <p:ph idx="1"/>
          </p:nvPr>
        </p:nvSpPr>
        <p:spPr/>
        <p:txBody>
          <a:bodyPr/>
          <a:lstStyle/>
          <a:p>
            <a:endParaRPr lang="en-CA"/>
          </a:p>
        </p:txBody>
      </p:sp>
      <p:sp>
        <p:nvSpPr>
          <p:cNvPr id="4" name="Slide Number Placeholder 3"/>
          <p:cNvSpPr>
            <a:spLocks noGrp="1"/>
          </p:cNvSpPr>
          <p:nvPr>
            <p:ph type="sldNum" sz="quarter" idx="12"/>
          </p:nvPr>
        </p:nvSpPr>
        <p:spPr/>
        <p:txBody>
          <a:bodyPr/>
          <a:lstStyle/>
          <a:p>
            <a:fld id="{C950AB0B-CD5A-463F-8667-6DFE65F57409}" type="slidenum">
              <a:rPr lang="en-US" smtClean="0"/>
              <a:pPr/>
              <a:t>18</a:t>
            </a:fld>
            <a:endParaRPr lang="en-US"/>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700808"/>
            <a:ext cx="3169214" cy="4638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11960" y="3284984"/>
            <a:ext cx="3851199" cy="2016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036340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endParaRPr lang="en-CA"/>
          </a:p>
        </p:txBody>
      </p:sp>
      <p:sp>
        <p:nvSpPr>
          <p:cNvPr id="4" name="Slide Number Placeholder 3"/>
          <p:cNvSpPr>
            <a:spLocks noGrp="1"/>
          </p:cNvSpPr>
          <p:nvPr>
            <p:ph type="sldNum" sz="quarter" idx="12"/>
          </p:nvPr>
        </p:nvSpPr>
        <p:spPr/>
        <p:txBody>
          <a:bodyPr/>
          <a:lstStyle/>
          <a:p>
            <a:fld id="{C950AB0B-CD5A-463F-8667-6DFE65F57409}" type="slidenum">
              <a:rPr lang="en-US" smtClean="0"/>
              <a:pPr/>
              <a:t>19</a:t>
            </a:fld>
            <a:endParaRPr lang="en-US"/>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88640"/>
            <a:ext cx="3971925" cy="5753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62967"/>
          <a:stretch/>
        </p:blipFill>
        <p:spPr bwMode="auto">
          <a:xfrm>
            <a:off x="5076056" y="3242466"/>
            <a:ext cx="2973639" cy="2638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r="44344"/>
          <a:stretch/>
        </p:blipFill>
        <p:spPr bwMode="auto">
          <a:xfrm>
            <a:off x="4493807" y="260648"/>
            <a:ext cx="4468970" cy="2638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Straight Connector 7"/>
          <p:cNvCxnSpPr/>
          <p:nvPr/>
        </p:nvCxnSpPr>
        <p:spPr>
          <a:xfrm>
            <a:off x="5946966" y="2852936"/>
            <a:ext cx="35322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6123579" y="5805264"/>
            <a:ext cx="53665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19012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endParaRPr lang="en-CA"/>
          </a:p>
        </p:txBody>
      </p:sp>
      <p:sp>
        <p:nvSpPr>
          <p:cNvPr id="4" name="Slide Number Placeholder 3"/>
          <p:cNvSpPr>
            <a:spLocks noGrp="1"/>
          </p:cNvSpPr>
          <p:nvPr>
            <p:ph type="sldNum" sz="quarter" idx="12"/>
          </p:nvPr>
        </p:nvSpPr>
        <p:spPr/>
        <p:txBody>
          <a:bodyPr/>
          <a:lstStyle/>
          <a:p>
            <a:fld id="{C950AB0B-CD5A-463F-8667-6DFE65F57409}" type="slidenum">
              <a:rPr lang="en-US" smtClean="0"/>
              <a:pPr/>
              <a:t>20</a:t>
            </a:fld>
            <a:endParaRPr lang="en-US"/>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4704"/>
            <a:ext cx="3926508" cy="47124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1510" y="260648"/>
            <a:ext cx="3687763" cy="822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1880" y="1124744"/>
            <a:ext cx="5211763" cy="2298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6795" y="3789040"/>
            <a:ext cx="2841625" cy="28590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9" name="Straight Connector 8"/>
          <p:cNvCxnSpPr/>
          <p:nvPr/>
        </p:nvCxnSpPr>
        <p:spPr>
          <a:xfrm>
            <a:off x="1154200" y="2564904"/>
            <a:ext cx="46547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788024" y="690411"/>
            <a:ext cx="169039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72150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74638"/>
            <a:ext cx="8579296" cy="1143000"/>
          </a:xfrm>
        </p:spPr>
        <p:txBody>
          <a:bodyPr>
            <a:normAutofit/>
          </a:bodyPr>
          <a:lstStyle/>
          <a:p>
            <a:r>
              <a:rPr lang="zh-CN" altLang="en-US" sz="2800" dirty="0" smtClean="0"/>
              <a:t>分区破裂化的研究为深部巷道结构拱提供坚实基础。</a:t>
            </a:r>
            <a:endParaRPr lang="en-CA" sz="2800" dirty="0"/>
          </a:p>
        </p:txBody>
      </p:sp>
      <p:sp>
        <p:nvSpPr>
          <p:cNvPr id="3" name="Content Placeholder 2"/>
          <p:cNvSpPr>
            <a:spLocks noGrp="1"/>
          </p:cNvSpPr>
          <p:nvPr>
            <p:ph idx="1"/>
          </p:nvPr>
        </p:nvSpPr>
        <p:spPr/>
        <p:txBody>
          <a:bodyPr/>
          <a:lstStyle/>
          <a:p>
            <a:endParaRPr lang="en-CA"/>
          </a:p>
        </p:txBody>
      </p:sp>
      <p:sp>
        <p:nvSpPr>
          <p:cNvPr id="4" name="Slide Number Placeholder 3"/>
          <p:cNvSpPr>
            <a:spLocks noGrp="1"/>
          </p:cNvSpPr>
          <p:nvPr>
            <p:ph type="sldNum" sz="quarter" idx="12"/>
          </p:nvPr>
        </p:nvSpPr>
        <p:spPr/>
        <p:txBody>
          <a:bodyPr/>
          <a:lstStyle/>
          <a:p>
            <a:fld id="{C950AB0B-CD5A-463F-8667-6DFE65F57409}" type="slidenum">
              <a:rPr lang="en-US" smtClean="0"/>
              <a:pPr/>
              <a:t>21</a:t>
            </a:fld>
            <a:endParaRPr lang="en-US"/>
          </a:p>
        </p:txBody>
      </p:sp>
      <p:pic>
        <p:nvPicPr>
          <p:cNvPr id="133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6597" t="13746" r="16341" b="6255"/>
          <a:stretch/>
        </p:blipFill>
        <p:spPr bwMode="auto">
          <a:xfrm>
            <a:off x="2116353" y="1916832"/>
            <a:ext cx="5228790" cy="41235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ontent Placeholder 2"/>
          <p:cNvSpPr txBox="1">
            <a:spLocks/>
          </p:cNvSpPr>
          <p:nvPr/>
        </p:nvSpPr>
        <p:spPr>
          <a:xfrm>
            <a:off x="6660232" y="5733255"/>
            <a:ext cx="2170584" cy="383695"/>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CA" altLang="zh-CN" sz="2000" dirty="0"/>
              <a:t>(</a:t>
            </a:r>
            <a:r>
              <a:rPr lang="zh-CN" altLang="en-US" sz="2000" dirty="0" smtClean="0"/>
              <a:t>钱七虎等</a:t>
            </a:r>
            <a:r>
              <a:rPr lang="en-CA" altLang="zh-CN" sz="2000" dirty="0" smtClean="0"/>
              <a:t>,</a:t>
            </a:r>
            <a:r>
              <a:rPr lang="en-US" altLang="zh-CN" sz="2000" dirty="0" smtClean="0"/>
              <a:t>2009)</a:t>
            </a:r>
            <a:endParaRPr lang="en-CA" sz="2000" dirty="0"/>
          </a:p>
        </p:txBody>
      </p:sp>
    </p:spTree>
    <p:extLst>
      <p:ext uri="{BB962C8B-B14F-4D97-AF65-F5344CB8AC3E}">
        <p14:creationId xmlns:p14="http://schemas.microsoft.com/office/powerpoint/2010/main" val="38682740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endParaRPr lang="en-CA"/>
          </a:p>
        </p:txBody>
      </p:sp>
      <p:sp>
        <p:nvSpPr>
          <p:cNvPr id="4" name="Slide Number Placeholder 3"/>
          <p:cNvSpPr>
            <a:spLocks noGrp="1"/>
          </p:cNvSpPr>
          <p:nvPr>
            <p:ph type="sldNum" sz="quarter" idx="12"/>
          </p:nvPr>
        </p:nvSpPr>
        <p:spPr/>
        <p:txBody>
          <a:bodyPr/>
          <a:lstStyle/>
          <a:p>
            <a:fld id="{C950AB0B-CD5A-463F-8667-6DFE65F57409}" type="slidenum">
              <a:rPr lang="en-US" smtClean="0"/>
              <a:pPr/>
              <a:t>22</a:t>
            </a:fld>
            <a:endParaRPr lang="en-US"/>
          </a:p>
        </p:txBody>
      </p:sp>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4363"/>
          <a:stretch/>
        </p:blipFill>
        <p:spPr bwMode="auto">
          <a:xfrm>
            <a:off x="534417" y="980728"/>
            <a:ext cx="8083550" cy="41932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Straight Connector 5"/>
          <p:cNvCxnSpPr/>
          <p:nvPr/>
        </p:nvCxnSpPr>
        <p:spPr>
          <a:xfrm>
            <a:off x="2987824" y="4149080"/>
            <a:ext cx="93610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84115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950AB0B-CD5A-463F-8667-6DFE65F57409}" type="slidenum">
              <a:rPr lang="en-US" smtClean="0"/>
              <a:pPr/>
              <a:t>23</a:t>
            </a:fld>
            <a:endParaRPr lang="en-US"/>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60043"/>
            <a:ext cx="3528392" cy="56892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920" y="1727290"/>
            <a:ext cx="5094238" cy="22777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Connector 4"/>
          <p:cNvCxnSpPr/>
          <p:nvPr/>
        </p:nvCxnSpPr>
        <p:spPr>
          <a:xfrm>
            <a:off x="5498926" y="3212976"/>
            <a:ext cx="729258"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076056" y="3429000"/>
            <a:ext cx="1800225" cy="0"/>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276705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88640"/>
            <a:ext cx="8445624" cy="3456384"/>
          </a:xfrm>
        </p:spPr>
        <p:txBody>
          <a:bodyPr>
            <a:noAutofit/>
          </a:bodyPr>
          <a:lstStyle/>
          <a:p>
            <a:pPr marL="324000">
              <a:spcAft>
                <a:spcPts val="600"/>
              </a:spcAft>
            </a:pPr>
            <a:r>
              <a:rPr lang="en-AU" sz="2600" dirty="0" err="1" smtClean="0"/>
              <a:t>Rockbursts</a:t>
            </a:r>
            <a:r>
              <a:rPr lang="en-AU" sz="2600" dirty="0" smtClean="0"/>
              <a:t> can be </a:t>
            </a:r>
            <a:r>
              <a:rPr lang="en-AU" sz="2600" dirty="0"/>
              <a:t>considered as a stability </a:t>
            </a:r>
            <a:r>
              <a:rPr lang="en-AU" sz="2600" dirty="0" smtClean="0"/>
              <a:t>problem, </a:t>
            </a:r>
            <a:r>
              <a:rPr lang="en-AU" sz="2600" dirty="0"/>
              <a:t>or instability </a:t>
            </a:r>
            <a:r>
              <a:rPr lang="en-AU" sz="2600" dirty="0" smtClean="0"/>
              <a:t>phenomenon</a:t>
            </a:r>
            <a:r>
              <a:rPr lang="en-AU" sz="2800" dirty="0" smtClean="0"/>
              <a:t>(</a:t>
            </a:r>
            <a:r>
              <a:rPr lang="zh-CN" altLang="en-US" sz="2400" b="1" dirty="0" smtClean="0">
                <a:solidFill>
                  <a:srgbClr val="FF0000"/>
                </a:solidFill>
              </a:rPr>
              <a:t>岩爆是动力不稳定现象</a:t>
            </a:r>
            <a:r>
              <a:rPr lang="en-AU" sz="2800" dirty="0" smtClean="0"/>
              <a:t>)</a:t>
            </a:r>
            <a:r>
              <a:rPr lang="en-AU" sz="2600" dirty="0" smtClean="0"/>
              <a:t>;</a:t>
            </a:r>
          </a:p>
          <a:p>
            <a:pPr marL="324000">
              <a:spcAft>
                <a:spcPts val="600"/>
              </a:spcAft>
            </a:pPr>
            <a:r>
              <a:rPr lang="en-AU" sz="2600" b="1" dirty="0" smtClean="0"/>
              <a:t>Structural rock mechanics </a:t>
            </a:r>
            <a:r>
              <a:rPr lang="en-AU" sz="2600" dirty="0" smtClean="0"/>
              <a:t>are concerned with the stability of engineering structures in which the material is predominantly rock.(</a:t>
            </a:r>
            <a:r>
              <a:rPr lang="zh-CN" altLang="en-US" sz="2400" b="1" dirty="0">
                <a:solidFill>
                  <a:srgbClr val="FF0000"/>
                </a:solidFill>
              </a:rPr>
              <a:t>结构</a:t>
            </a:r>
            <a:r>
              <a:rPr lang="zh-CN" altLang="en-US" sz="2400" b="1" dirty="0" smtClean="0">
                <a:solidFill>
                  <a:srgbClr val="FF0000"/>
                </a:solidFill>
              </a:rPr>
              <a:t>岩石力学</a:t>
            </a:r>
            <a:r>
              <a:rPr lang="zh-CN" altLang="en-US" sz="2400" dirty="0" smtClean="0">
                <a:solidFill>
                  <a:srgbClr val="FF0000"/>
                </a:solidFill>
              </a:rPr>
              <a:t>，</a:t>
            </a:r>
            <a:r>
              <a:rPr lang="en-AU" sz="2400" dirty="0" smtClean="0">
                <a:solidFill>
                  <a:srgbClr val="FF0000"/>
                </a:solidFill>
              </a:rPr>
              <a:t>Hoek 1986</a:t>
            </a:r>
            <a:r>
              <a:rPr lang="en-AU" sz="2600" dirty="0" smtClean="0"/>
              <a:t>)</a:t>
            </a:r>
          </a:p>
          <a:p>
            <a:pPr marL="324000">
              <a:spcAft>
                <a:spcPts val="600"/>
              </a:spcAft>
            </a:pPr>
            <a:r>
              <a:rPr lang="en-AU" sz="2600" dirty="0"/>
              <a:t>Many </a:t>
            </a:r>
            <a:r>
              <a:rPr lang="en-AU" sz="2600" dirty="0" err="1"/>
              <a:t>rockbursts</a:t>
            </a:r>
            <a:r>
              <a:rPr lang="en-AU" sz="2600" dirty="0"/>
              <a:t> are induced or triggered by dynamic loadings or stress </a:t>
            </a:r>
            <a:r>
              <a:rPr lang="en-AU" sz="2600" dirty="0" smtClean="0"/>
              <a:t>fluctuations </a:t>
            </a:r>
            <a:r>
              <a:rPr lang="en-AU" sz="2800" dirty="0" smtClean="0"/>
              <a:t>(</a:t>
            </a:r>
            <a:r>
              <a:rPr lang="zh-CN" altLang="en-US" sz="2400" b="1" dirty="0">
                <a:solidFill>
                  <a:srgbClr val="FF0000"/>
                </a:solidFill>
              </a:rPr>
              <a:t>多数</a:t>
            </a:r>
            <a:r>
              <a:rPr lang="zh-CN" altLang="en-US" sz="2400" b="1" dirty="0" smtClean="0">
                <a:solidFill>
                  <a:srgbClr val="FF0000"/>
                </a:solidFill>
              </a:rPr>
              <a:t>岩爆是诱发的</a:t>
            </a:r>
            <a:r>
              <a:rPr lang="en-AU" sz="2800" dirty="0" smtClean="0"/>
              <a:t>)</a:t>
            </a:r>
            <a:r>
              <a:rPr lang="en-AU" sz="2600" dirty="0" smtClean="0"/>
              <a:t>;</a:t>
            </a:r>
            <a:endParaRPr lang="en-AU" sz="2600" dirty="0"/>
          </a:p>
          <a:p>
            <a:pPr marL="324000">
              <a:spcAft>
                <a:spcPts val="600"/>
              </a:spcAft>
            </a:pPr>
            <a:endParaRPr lang="en-AU" sz="2600" dirty="0" smtClean="0"/>
          </a:p>
        </p:txBody>
      </p:sp>
      <p:sp>
        <p:nvSpPr>
          <p:cNvPr id="4" name="Slide Number Placeholder 3"/>
          <p:cNvSpPr>
            <a:spLocks noGrp="1"/>
          </p:cNvSpPr>
          <p:nvPr>
            <p:ph type="sldNum" sz="quarter" idx="12"/>
          </p:nvPr>
        </p:nvSpPr>
        <p:spPr/>
        <p:txBody>
          <a:bodyPr/>
          <a:lstStyle/>
          <a:p>
            <a:fld id="{C950AB0B-CD5A-463F-8667-6DFE65F57409}" type="slidenum">
              <a:rPr lang="en-US" smtClean="0"/>
              <a:pPr/>
              <a:t>24</a:t>
            </a:fld>
            <a:endParaRPr lang="en-US" dirty="0"/>
          </a:p>
        </p:txBody>
      </p:sp>
      <p:sp>
        <p:nvSpPr>
          <p:cNvPr id="5" name="Rectangle 4"/>
          <p:cNvSpPr/>
          <p:nvPr/>
        </p:nvSpPr>
        <p:spPr>
          <a:xfrm>
            <a:off x="539552" y="5229200"/>
            <a:ext cx="8208912" cy="1200329"/>
          </a:xfrm>
          <a:prstGeom prst="rect">
            <a:avLst/>
          </a:prstGeom>
        </p:spPr>
        <p:txBody>
          <a:bodyPr wrap="square">
            <a:spAutoFit/>
          </a:bodyPr>
          <a:lstStyle/>
          <a:p>
            <a:r>
              <a:rPr lang="en-AU" sz="2400" dirty="0" err="1" smtClean="0"/>
              <a:t>Rockbursts</a:t>
            </a:r>
            <a:r>
              <a:rPr lang="en-AU" sz="2400" dirty="0" smtClean="0"/>
              <a:t> should be studied as a problem of </a:t>
            </a:r>
            <a:r>
              <a:rPr lang="en-AU" sz="2400" dirty="0" smtClean="0">
                <a:solidFill>
                  <a:srgbClr val="0070C0"/>
                </a:solidFill>
              </a:rPr>
              <a:t>structural dynamic instability</a:t>
            </a:r>
            <a:r>
              <a:rPr lang="en-AU" sz="2400" dirty="0" smtClean="0"/>
              <a:t> (</a:t>
            </a:r>
            <a:r>
              <a:rPr lang="zh-CN" altLang="en-US" sz="2400" dirty="0" smtClean="0">
                <a:solidFill>
                  <a:srgbClr val="FF0000"/>
                </a:solidFill>
              </a:rPr>
              <a:t>结构岩体动力不稳定</a:t>
            </a:r>
            <a:r>
              <a:rPr lang="zh-CN" altLang="en-US" sz="2400" dirty="0">
                <a:solidFill>
                  <a:srgbClr val="FF0000"/>
                </a:solidFill>
              </a:rPr>
              <a:t>理论</a:t>
            </a:r>
            <a:r>
              <a:rPr lang="en-CA" altLang="zh-CN" sz="2400" dirty="0" smtClean="0"/>
              <a:t>)</a:t>
            </a:r>
            <a:r>
              <a:rPr lang="en-AU" sz="2400" dirty="0" smtClean="0"/>
              <a:t>from the point view of structural rock dynamics.</a:t>
            </a:r>
            <a:endParaRPr lang="en-US" sz="2400" dirty="0"/>
          </a:p>
        </p:txBody>
      </p:sp>
      <p:sp>
        <p:nvSpPr>
          <p:cNvPr id="6" name="Down Arrow 5"/>
          <p:cNvSpPr/>
          <p:nvPr/>
        </p:nvSpPr>
        <p:spPr>
          <a:xfrm>
            <a:off x="3635896" y="3573016"/>
            <a:ext cx="1152128" cy="16561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title"/>
          </p:nvPr>
        </p:nvSpPr>
        <p:spPr>
          <a:xfrm>
            <a:off x="323528" y="3933056"/>
            <a:ext cx="3168352" cy="706090"/>
          </a:xfrm>
        </p:spPr>
        <p:txBody>
          <a:bodyPr>
            <a:normAutofit fontScale="90000"/>
          </a:bodyPr>
          <a:lstStyle/>
          <a:p>
            <a:r>
              <a:rPr lang="en-AU" dirty="0" smtClean="0"/>
              <a:t>My proposal:</a:t>
            </a:r>
            <a:endParaRPr lang="en-US" dirty="0">
              <a:solidFill>
                <a:srgbClr val="FF0000"/>
              </a:solidFill>
            </a:endParaRPr>
          </a:p>
        </p:txBody>
      </p:sp>
      <p:sp>
        <p:nvSpPr>
          <p:cNvPr id="8" name="Title 1"/>
          <p:cNvSpPr txBox="1">
            <a:spLocks/>
          </p:cNvSpPr>
          <p:nvPr/>
        </p:nvSpPr>
        <p:spPr>
          <a:xfrm>
            <a:off x="5148064" y="4048063"/>
            <a:ext cx="3168352" cy="706090"/>
          </a:xfrm>
          <a:prstGeom prst="rect">
            <a:avLst/>
          </a:prstGeom>
        </p:spPr>
        <p:txBody>
          <a:bodyPr vert="horz" lIns="91440" tIns="45720" rIns="91440" bIns="45720" rtlCol="0" anchor="ct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dirty="0" smtClean="0"/>
              <a:t>岩爆研究路径</a:t>
            </a:r>
            <a:endParaRPr lang="en-US" dirty="0">
              <a:solidFill>
                <a:srgbClr val="FF0000"/>
              </a:solidFill>
            </a:endParaRPr>
          </a:p>
        </p:txBody>
      </p:sp>
    </p:spTree>
    <p:extLst>
      <p:ext uri="{BB962C8B-B14F-4D97-AF65-F5344CB8AC3E}">
        <p14:creationId xmlns:p14="http://schemas.microsoft.com/office/powerpoint/2010/main" val="416332461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33256"/>
            <a:ext cx="8229600" cy="504056"/>
          </a:xfrm>
        </p:spPr>
        <p:txBody>
          <a:bodyPr>
            <a:normAutofit fontScale="92500" lnSpcReduction="10000"/>
          </a:bodyPr>
          <a:lstStyle/>
          <a:p>
            <a:pPr algn="ctr">
              <a:buNone/>
            </a:pPr>
            <a:r>
              <a:rPr lang="zh-CN" altLang="en-US" dirty="0" smtClean="0"/>
              <a:t>矿柱岩爆模型</a:t>
            </a:r>
            <a:r>
              <a:rPr lang="en-US" altLang="zh-CN" dirty="0" smtClean="0"/>
              <a:t>-----</a:t>
            </a:r>
            <a:r>
              <a:rPr lang="zh-CN" altLang="en-US" dirty="0" smtClean="0"/>
              <a:t>一个典型的爆破诱发岩爆</a:t>
            </a:r>
            <a:endParaRPr lang="en-US" dirty="0"/>
          </a:p>
        </p:txBody>
      </p:sp>
      <p:sp>
        <p:nvSpPr>
          <p:cNvPr id="4" name="Slide Number Placeholder 3"/>
          <p:cNvSpPr>
            <a:spLocks noGrp="1"/>
          </p:cNvSpPr>
          <p:nvPr>
            <p:ph type="sldNum" sz="quarter" idx="12"/>
          </p:nvPr>
        </p:nvSpPr>
        <p:spPr/>
        <p:txBody>
          <a:bodyPr/>
          <a:lstStyle/>
          <a:p>
            <a:fld id="{C950AB0B-CD5A-463F-8667-6DFE65F57409}" type="slidenum">
              <a:rPr lang="en-US" smtClean="0"/>
              <a:pPr/>
              <a:t>25</a:t>
            </a:fld>
            <a:endParaRPr lang="en-US" dirty="0"/>
          </a:p>
        </p:txBody>
      </p:sp>
      <p:pic>
        <p:nvPicPr>
          <p:cNvPr id="5" name="Picture 4"/>
          <p:cNvPicPr/>
          <p:nvPr/>
        </p:nvPicPr>
        <p:blipFill rotWithShape="1">
          <a:blip r:embed="rId3" cstate="print"/>
          <a:srcRect l="62751" t="1348"/>
          <a:stretch/>
        </p:blipFill>
        <p:spPr bwMode="auto">
          <a:xfrm>
            <a:off x="5065160" y="332656"/>
            <a:ext cx="2387160" cy="5040560"/>
          </a:xfrm>
          <a:prstGeom prst="rect">
            <a:avLst/>
          </a:prstGeom>
          <a:noFill/>
          <a:ln w="9525">
            <a:noFill/>
            <a:miter lim="800000"/>
            <a:headEnd/>
            <a:tailEnd/>
          </a:ln>
        </p:spPr>
      </p:pic>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343089"/>
            <a:ext cx="4329142" cy="50518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4989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normAutofit/>
          </a:bodyPr>
          <a:lstStyle/>
          <a:p>
            <a:r>
              <a:rPr lang="zh-CN" altLang="en-US" sz="2800" dirty="0"/>
              <a:t>我</a:t>
            </a:r>
            <a:r>
              <a:rPr lang="zh-CN" altLang="en-US" sz="2800" dirty="0" smtClean="0"/>
              <a:t>们的模型也可用在层状岩层中的侧壁岩爆</a:t>
            </a:r>
            <a:endParaRPr lang="en-CA" sz="2800" dirty="0"/>
          </a:p>
        </p:txBody>
      </p:sp>
      <p:sp>
        <p:nvSpPr>
          <p:cNvPr id="3" name="Content Placeholder 2"/>
          <p:cNvSpPr>
            <a:spLocks noGrp="1"/>
          </p:cNvSpPr>
          <p:nvPr>
            <p:ph idx="1"/>
          </p:nvPr>
        </p:nvSpPr>
        <p:spPr/>
        <p:txBody>
          <a:bodyPr/>
          <a:lstStyle/>
          <a:p>
            <a:endParaRPr lang="en-CA"/>
          </a:p>
        </p:txBody>
      </p:sp>
      <p:sp>
        <p:nvSpPr>
          <p:cNvPr id="4" name="Slide Number Placeholder 3"/>
          <p:cNvSpPr>
            <a:spLocks noGrp="1"/>
          </p:cNvSpPr>
          <p:nvPr>
            <p:ph type="sldNum" sz="quarter" idx="12"/>
          </p:nvPr>
        </p:nvSpPr>
        <p:spPr/>
        <p:txBody>
          <a:bodyPr/>
          <a:lstStyle/>
          <a:p>
            <a:fld id="{C950AB0B-CD5A-463F-8667-6DFE65F57409}" type="slidenum">
              <a:rPr lang="en-US" smtClean="0"/>
              <a:pPr/>
              <a:t>26</a:t>
            </a:fld>
            <a:endParaRPr lang="en-US"/>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196752"/>
            <a:ext cx="8070850" cy="5238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650526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zh-CN" altLang="en-US" sz="3200" dirty="0" smtClean="0"/>
              <a:t>隧道侧壁岩爆实例图片</a:t>
            </a:r>
            <a:endParaRPr lang="en-CA" sz="3200" dirty="0"/>
          </a:p>
        </p:txBody>
      </p:sp>
      <p:sp>
        <p:nvSpPr>
          <p:cNvPr id="4" name="Slide Number Placeholder 3"/>
          <p:cNvSpPr>
            <a:spLocks noGrp="1"/>
          </p:cNvSpPr>
          <p:nvPr>
            <p:ph type="sldNum" sz="quarter" idx="12"/>
          </p:nvPr>
        </p:nvSpPr>
        <p:spPr/>
        <p:txBody>
          <a:bodyPr/>
          <a:lstStyle/>
          <a:p>
            <a:fld id="{C950AB0B-CD5A-463F-8667-6DFE65F57409}" type="slidenum">
              <a:rPr lang="en-US" smtClean="0"/>
              <a:pPr/>
              <a:t>27</a:t>
            </a:fld>
            <a:endParaRPr lang="en-US"/>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57" y="1412776"/>
            <a:ext cx="7230618" cy="47290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6753783" y="5805264"/>
            <a:ext cx="2170584" cy="392907"/>
          </a:xfrm>
        </p:spPr>
        <p:txBody>
          <a:bodyPr>
            <a:normAutofit lnSpcReduction="10000"/>
          </a:bodyPr>
          <a:lstStyle/>
          <a:p>
            <a:pPr marL="0" indent="0">
              <a:buNone/>
            </a:pPr>
            <a:r>
              <a:rPr lang="zh-CN" altLang="en-US" sz="2000" dirty="0"/>
              <a:t>吴世</a:t>
            </a:r>
            <a:r>
              <a:rPr lang="zh-CN" altLang="en-US" sz="2000" dirty="0" smtClean="0"/>
              <a:t>勇等</a:t>
            </a:r>
            <a:r>
              <a:rPr lang="en-CA" altLang="zh-CN" sz="2000" dirty="0"/>
              <a:t>,</a:t>
            </a:r>
            <a:r>
              <a:rPr lang="en-US" altLang="zh-CN" sz="2000" dirty="0" smtClean="0"/>
              <a:t>2010</a:t>
            </a:r>
            <a:endParaRPr lang="en-CA" sz="2000" dirty="0"/>
          </a:p>
        </p:txBody>
      </p:sp>
    </p:spTree>
    <p:extLst>
      <p:ext uri="{BB962C8B-B14F-4D97-AF65-F5344CB8AC3E}">
        <p14:creationId xmlns:p14="http://schemas.microsoft.com/office/powerpoint/2010/main" val="34561079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16016" y="1628800"/>
            <a:ext cx="3970784" cy="4497363"/>
          </a:xfrm>
        </p:spPr>
        <p:txBody>
          <a:bodyPr>
            <a:normAutofit lnSpcReduction="10000"/>
          </a:bodyPr>
          <a:lstStyle/>
          <a:p>
            <a:r>
              <a:rPr lang="zh-CN" altLang="en-US" dirty="0" smtClean="0"/>
              <a:t>爆破扰动传播到矿柱的规律</a:t>
            </a:r>
            <a:endParaRPr lang="en-US" altLang="zh-CN" dirty="0" smtClean="0"/>
          </a:p>
          <a:p>
            <a:r>
              <a:rPr lang="zh-CN" altLang="en-US" dirty="0"/>
              <a:t>矿</a:t>
            </a:r>
            <a:r>
              <a:rPr lang="zh-CN" altLang="en-US" dirty="0" smtClean="0"/>
              <a:t>柱在扰动状态下的控制微分方程</a:t>
            </a:r>
            <a:endParaRPr lang="en-US" altLang="zh-CN" dirty="0" smtClean="0"/>
          </a:p>
          <a:p>
            <a:r>
              <a:rPr lang="zh-CN" altLang="en-US" dirty="0"/>
              <a:t>基</a:t>
            </a:r>
            <a:r>
              <a:rPr lang="zh-CN" altLang="en-US" dirty="0" smtClean="0"/>
              <a:t>于</a:t>
            </a:r>
            <a:r>
              <a:rPr lang="zh-CN" altLang="en-US" dirty="0"/>
              <a:t>控制微分方</a:t>
            </a:r>
            <a:r>
              <a:rPr lang="zh-CN" altLang="en-US" dirty="0" smtClean="0"/>
              <a:t>程的岩爆模型与边界条件</a:t>
            </a:r>
            <a:endParaRPr lang="en-US" altLang="zh-CN" dirty="0" smtClean="0"/>
          </a:p>
          <a:p>
            <a:r>
              <a:rPr lang="zh-CN" altLang="en-US" dirty="0"/>
              <a:t>预</a:t>
            </a:r>
            <a:r>
              <a:rPr lang="zh-CN" altLang="en-US" dirty="0" smtClean="0"/>
              <a:t>测与减轻岩爆的措施</a:t>
            </a:r>
            <a:endParaRPr lang="en-US" altLang="zh-CN" dirty="0" smtClean="0"/>
          </a:p>
          <a:p>
            <a:endParaRPr lang="en-CA" dirty="0"/>
          </a:p>
        </p:txBody>
      </p:sp>
      <p:sp>
        <p:nvSpPr>
          <p:cNvPr id="4" name="Slide Number Placeholder 3"/>
          <p:cNvSpPr>
            <a:spLocks noGrp="1"/>
          </p:cNvSpPr>
          <p:nvPr>
            <p:ph type="sldNum" sz="quarter" idx="12"/>
          </p:nvPr>
        </p:nvSpPr>
        <p:spPr/>
        <p:txBody>
          <a:bodyPr/>
          <a:lstStyle/>
          <a:p>
            <a:fld id="{C950AB0B-CD5A-463F-8667-6DFE65F57409}" type="slidenum">
              <a:rPr lang="en-US" smtClean="0"/>
              <a:pPr/>
              <a:t>28</a:t>
            </a:fld>
            <a:endParaRPr lang="en-US"/>
          </a:p>
        </p:txBody>
      </p:sp>
      <p:sp>
        <p:nvSpPr>
          <p:cNvPr id="5" name="Content Placeholder 2"/>
          <p:cNvSpPr txBox="1">
            <a:spLocks/>
          </p:cNvSpPr>
          <p:nvPr/>
        </p:nvSpPr>
        <p:spPr>
          <a:xfrm>
            <a:off x="251520" y="476672"/>
            <a:ext cx="8229600" cy="504056"/>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buFont typeface="Arial" pitchFamily="34" charset="0"/>
              <a:buNone/>
            </a:pPr>
            <a:r>
              <a:rPr lang="zh-CN" altLang="en-US" dirty="0" smtClean="0"/>
              <a:t>爆破诱发的矿柱岩爆必须解决</a:t>
            </a:r>
            <a:r>
              <a:rPr lang="en-US" altLang="zh-CN" dirty="0" smtClean="0"/>
              <a:t>4</a:t>
            </a:r>
            <a:r>
              <a:rPr lang="zh-CN" altLang="en-US" dirty="0" smtClean="0"/>
              <a:t>个问题：</a:t>
            </a:r>
            <a:endParaRPr lang="en-US" dirty="0"/>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511902"/>
            <a:ext cx="3528392" cy="41174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68654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88640"/>
            <a:ext cx="8229600" cy="889774"/>
          </a:xfrm>
        </p:spPr>
        <p:txBody>
          <a:bodyPr>
            <a:normAutofit fontScale="85000" lnSpcReduction="20000"/>
          </a:bodyPr>
          <a:lstStyle/>
          <a:p>
            <a:pPr algn="ctr">
              <a:buNone/>
            </a:pPr>
            <a:r>
              <a:rPr lang="en-US" dirty="0" smtClean="0"/>
              <a:t>Dynamic loadings on pillars </a:t>
            </a:r>
          </a:p>
          <a:p>
            <a:pPr algn="ctr">
              <a:buNone/>
            </a:pPr>
            <a:r>
              <a:rPr lang="zh-CN" altLang="en-US" dirty="0" smtClean="0"/>
              <a:t>爆破参数与动力扰动的关系</a:t>
            </a:r>
            <a:endParaRPr lang="en-US" dirty="0"/>
          </a:p>
        </p:txBody>
      </p:sp>
      <p:sp>
        <p:nvSpPr>
          <p:cNvPr id="4" name="Slide Number Placeholder 3"/>
          <p:cNvSpPr>
            <a:spLocks noGrp="1"/>
          </p:cNvSpPr>
          <p:nvPr>
            <p:ph type="sldNum" sz="quarter" idx="12"/>
          </p:nvPr>
        </p:nvSpPr>
        <p:spPr/>
        <p:txBody>
          <a:bodyPr/>
          <a:lstStyle/>
          <a:p>
            <a:fld id="{C950AB0B-CD5A-463F-8667-6DFE65F57409}" type="slidenum">
              <a:rPr lang="en-US" smtClean="0"/>
              <a:pPr/>
              <a:t>29</a:t>
            </a:fld>
            <a:endParaRPr lang="en-US"/>
          </a:p>
        </p:txBody>
      </p:sp>
      <p:pic>
        <p:nvPicPr>
          <p:cNvPr id="5" name="Picture 4"/>
          <p:cNvPicPr/>
          <p:nvPr/>
        </p:nvPicPr>
        <p:blipFill rotWithShape="1">
          <a:blip r:embed="rId3" cstate="print"/>
          <a:srcRect l="1350" t="1755"/>
          <a:stretch/>
        </p:blipFill>
        <p:spPr bwMode="auto">
          <a:xfrm>
            <a:off x="4283968" y="1250908"/>
            <a:ext cx="4788024" cy="2880320"/>
          </a:xfrm>
          <a:prstGeom prst="rect">
            <a:avLst/>
          </a:prstGeom>
          <a:noFill/>
          <a:ln>
            <a:noFill/>
          </a:ln>
          <a:extLst>
            <a:ext uri="{53640926-AAD7-44D8-BBD7-CCE9431645EC}">
              <a14:shadowObscured xmlns:a14="http://schemas.microsoft.com/office/drawing/2010/main"/>
            </a:ext>
          </a:extLst>
        </p:spPr>
      </p:pic>
      <p:sp>
        <p:nvSpPr>
          <p:cNvPr id="30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07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 name="Object 10"/>
          <p:cNvGraphicFramePr>
            <a:graphicFrameLocks noChangeAspect="1"/>
          </p:cNvGraphicFramePr>
          <p:nvPr/>
        </p:nvGraphicFramePr>
        <p:xfrm>
          <a:off x="1043608" y="4941168"/>
          <a:ext cx="2304256" cy="744083"/>
        </p:xfrm>
        <a:graphic>
          <a:graphicData uri="http://schemas.openxmlformats.org/presentationml/2006/ole">
            <mc:AlternateContent xmlns:mc="http://schemas.openxmlformats.org/markup-compatibility/2006">
              <mc:Choice xmlns:v="urn:schemas-microsoft-com:vml" Requires="v">
                <p:oleObj spid="_x0000_s8297" name="Equation" r:id="rId4" imgW="1218960" imgH="393480" progId="Equation.3">
                  <p:embed/>
                </p:oleObj>
              </mc:Choice>
              <mc:Fallback>
                <p:oleObj name="Equation" r:id="rId4" imgW="1218960" imgH="393480" progId="Equation.3">
                  <p:embed/>
                  <p:pic>
                    <p:nvPicPr>
                      <p:cNvPr id="0"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3608" y="4941168"/>
                        <a:ext cx="2304256" cy="74408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170" name="Object 2"/>
          <p:cNvGraphicFramePr>
            <a:graphicFrameLocks noChangeAspect="1"/>
          </p:cNvGraphicFramePr>
          <p:nvPr/>
        </p:nvGraphicFramePr>
        <p:xfrm>
          <a:off x="731838" y="5805488"/>
          <a:ext cx="4897437" cy="431800"/>
        </p:xfrm>
        <a:graphic>
          <a:graphicData uri="http://schemas.openxmlformats.org/presentationml/2006/ole">
            <mc:AlternateContent xmlns:mc="http://schemas.openxmlformats.org/markup-compatibility/2006">
              <mc:Choice xmlns:v="urn:schemas-microsoft-com:vml" Requires="v">
                <p:oleObj spid="_x0000_s8298" name="Equation" r:id="rId6" imgW="2590560" imgH="228600" progId="Equation.3">
                  <p:embed/>
                </p:oleObj>
              </mc:Choice>
              <mc:Fallback>
                <p:oleObj name="Equation" r:id="rId6" imgW="2590560" imgH="228600" progId="Equation.3">
                  <p:embed/>
                  <p:pic>
                    <p:nvPicPr>
                      <p:cNvPr id="0"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1838" y="5805488"/>
                        <a:ext cx="4897437" cy="431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0" name="Picture 9"/>
          <p:cNvPicPr/>
          <p:nvPr/>
        </p:nvPicPr>
        <p:blipFill>
          <a:blip r:embed="rId8" cstate="print"/>
          <a:srcRect t="1348"/>
          <a:stretch>
            <a:fillRect/>
          </a:stretch>
        </p:blipFill>
        <p:spPr bwMode="auto">
          <a:xfrm>
            <a:off x="107504" y="1078414"/>
            <a:ext cx="3744416" cy="307066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8229600" cy="778098"/>
          </a:xfrm>
        </p:spPr>
        <p:txBody>
          <a:bodyPr>
            <a:normAutofit/>
          </a:bodyPr>
          <a:lstStyle/>
          <a:p>
            <a:r>
              <a:rPr lang="zh-CN" altLang="en-US" sz="3200" dirty="0" smtClean="0"/>
              <a:t>爆破诱发矿柱岩爆的数学物理模型</a:t>
            </a:r>
            <a:endParaRPr lang="en-US" sz="3200" dirty="0"/>
          </a:p>
        </p:txBody>
      </p:sp>
      <p:sp>
        <p:nvSpPr>
          <p:cNvPr id="3" name="Content Placeholder 2"/>
          <p:cNvSpPr>
            <a:spLocks noGrp="1"/>
          </p:cNvSpPr>
          <p:nvPr>
            <p:ph idx="1"/>
          </p:nvPr>
        </p:nvSpPr>
        <p:spPr>
          <a:xfrm>
            <a:off x="414989" y="3854821"/>
            <a:ext cx="8229600" cy="1833067"/>
          </a:xfrm>
        </p:spPr>
        <p:txBody>
          <a:bodyPr>
            <a:normAutofit fontScale="92500" lnSpcReduction="20000"/>
          </a:bodyPr>
          <a:lstStyle/>
          <a:p>
            <a:pPr marL="0" indent="0">
              <a:buNone/>
            </a:pPr>
            <a:r>
              <a:rPr lang="en-US" dirty="0" smtClean="0"/>
              <a:t>Pillar’s dynamic equation of motion</a:t>
            </a:r>
          </a:p>
          <a:p>
            <a:endParaRPr lang="en-US" dirty="0" smtClean="0"/>
          </a:p>
          <a:p>
            <a:pPr>
              <a:buNone/>
            </a:pPr>
            <a:endParaRPr lang="en-US" sz="2800" dirty="0" smtClean="0"/>
          </a:p>
          <a:p>
            <a:pPr>
              <a:buNone/>
            </a:pPr>
            <a:r>
              <a:rPr lang="en-US" sz="2800" dirty="0" smtClean="0"/>
              <a:t>where q(t) is the transverse displacement.</a:t>
            </a:r>
          </a:p>
          <a:p>
            <a:endParaRPr lang="en-US" dirty="0"/>
          </a:p>
        </p:txBody>
      </p:sp>
      <p:sp>
        <p:nvSpPr>
          <p:cNvPr id="4" name="Slide Number Placeholder 3"/>
          <p:cNvSpPr>
            <a:spLocks noGrp="1"/>
          </p:cNvSpPr>
          <p:nvPr>
            <p:ph type="sldNum" sz="quarter" idx="12"/>
          </p:nvPr>
        </p:nvSpPr>
        <p:spPr/>
        <p:txBody>
          <a:bodyPr/>
          <a:lstStyle/>
          <a:p>
            <a:fld id="{C950AB0B-CD5A-463F-8667-6DFE65F57409}" type="slidenum">
              <a:rPr lang="en-US" smtClean="0"/>
              <a:pPr/>
              <a:t>30</a:t>
            </a:fld>
            <a:endParaRPr lang="en-US"/>
          </a:p>
        </p:txBody>
      </p:sp>
      <p:pic>
        <p:nvPicPr>
          <p:cNvPr id="5" name="Picture 4"/>
          <p:cNvPicPr/>
          <p:nvPr/>
        </p:nvPicPr>
        <p:blipFill rotWithShape="1">
          <a:blip r:embed="rId3" cstate="print"/>
          <a:srcRect l="15086"/>
          <a:stretch/>
        </p:blipFill>
        <p:spPr bwMode="auto">
          <a:xfrm>
            <a:off x="3707904" y="981298"/>
            <a:ext cx="3668669" cy="2334766"/>
          </a:xfrm>
          <a:prstGeom prst="rect">
            <a:avLst/>
          </a:prstGeom>
          <a:noFill/>
          <a:ln w="9525">
            <a:noFill/>
            <a:miter lim="800000"/>
            <a:headEnd/>
            <a:tailEnd/>
          </a:ln>
        </p:spPr>
      </p:pic>
      <p:sp>
        <p:nvSpPr>
          <p:cNvPr id="266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6145" name="Object 1"/>
          <p:cNvGraphicFramePr>
            <a:graphicFrameLocks noChangeAspect="1"/>
          </p:cNvGraphicFramePr>
          <p:nvPr>
            <p:extLst>
              <p:ext uri="{D42A27DB-BD31-4B8C-83A1-F6EECF244321}">
                <p14:modId xmlns:p14="http://schemas.microsoft.com/office/powerpoint/2010/main" val="2127805191"/>
              </p:ext>
            </p:extLst>
          </p:nvPr>
        </p:nvGraphicFramePr>
        <p:xfrm>
          <a:off x="1907704" y="4509120"/>
          <a:ext cx="4586287" cy="431800"/>
        </p:xfrm>
        <a:graphic>
          <a:graphicData uri="http://schemas.openxmlformats.org/presentationml/2006/ole">
            <mc:AlternateContent xmlns:mc="http://schemas.openxmlformats.org/markup-compatibility/2006">
              <mc:Choice xmlns:v="urn:schemas-microsoft-com:vml" Requires="v">
                <p:oleObj spid="_x0000_s6710" name="Equation" r:id="rId4" imgW="2425680" imgH="228600" progId="Equation.3">
                  <p:embed/>
                </p:oleObj>
              </mc:Choice>
              <mc:Fallback>
                <p:oleObj name="Equation" r:id="rId4" imgW="2425680" imgH="228600" progId="Equation.3">
                  <p:embed/>
                  <p:pic>
                    <p:nvPicPr>
                      <p:cNvPr id="0"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7704" y="4509120"/>
                        <a:ext cx="4586287" cy="431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AlternateContent xmlns:mc="http://schemas.openxmlformats.org/markup-compatibility/2006" xmlns:a14="http://schemas.microsoft.com/office/drawing/2010/main">
        <mc:Choice Requires="a14">
          <p:sp>
            <p:nvSpPr>
              <p:cNvPr id="6" name="Rectangle 5"/>
              <p:cNvSpPr/>
              <p:nvPr/>
            </p:nvSpPr>
            <p:spPr>
              <a:xfrm>
                <a:off x="1187624" y="5661248"/>
                <a:ext cx="6684330" cy="568617"/>
              </a:xfrm>
              <a:prstGeom prst="rect">
                <a:avLst/>
              </a:prstGeom>
            </p:spPr>
            <p:txBody>
              <a:bodyPr wrap="none">
                <a:spAutoFit/>
              </a:bodyPr>
              <a:lstStyle/>
              <a:p>
                <a14:m>
                  <m:oMath xmlns:m="http://schemas.openxmlformats.org/officeDocument/2006/math">
                    <m:r>
                      <a:rPr lang="en-CA" i="1">
                        <a:latin typeface="Cambria Math"/>
                      </a:rPr>
                      <m:t>𝛽</m:t>
                    </m:r>
                    <m:r>
                      <a:rPr lang="en-CA">
                        <a:latin typeface="Cambria Math"/>
                      </a:rPr>
                      <m:t>=</m:t>
                    </m:r>
                    <m:box>
                      <m:boxPr>
                        <m:ctrlPr>
                          <a:rPr lang="en-CA" i="1">
                            <a:latin typeface="Cambria Math"/>
                          </a:rPr>
                        </m:ctrlPr>
                      </m:boxPr>
                      <m:e>
                        <m:argPr>
                          <m:argSz m:val="-1"/>
                        </m:argPr>
                        <m:f>
                          <m:fPr>
                            <m:ctrlPr>
                              <a:rPr lang="en-CA" i="1">
                                <a:latin typeface="Cambria Math"/>
                              </a:rPr>
                            </m:ctrlPr>
                          </m:fPr>
                          <m:num>
                            <m:sSub>
                              <m:sSubPr>
                                <m:ctrlPr>
                                  <a:rPr lang="en-CA" i="1">
                                    <a:latin typeface="Cambria Math"/>
                                  </a:rPr>
                                </m:ctrlPr>
                              </m:sSubPr>
                              <m:e>
                                <m:r>
                                  <a:rPr lang="en-CA" i="1">
                                    <a:latin typeface="Cambria Math"/>
                                  </a:rPr>
                                  <m:t>𝛽</m:t>
                                </m:r>
                              </m:e>
                              <m:sub>
                                <m:r>
                                  <a:rPr lang="en-CA">
                                    <a:latin typeface="Cambria Math"/>
                                  </a:rPr>
                                  <m:t>0</m:t>
                                </m:r>
                              </m:sub>
                            </m:sSub>
                          </m:num>
                          <m:den>
                            <m:r>
                              <a:rPr lang="en-CA">
                                <a:latin typeface="Cambria Math"/>
                              </a:rPr>
                              <m:t>2</m:t>
                            </m:r>
                            <m:r>
                              <a:rPr lang="en-CA" i="1">
                                <a:latin typeface="Cambria Math"/>
                              </a:rPr>
                              <m:t>𝜌</m:t>
                            </m:r>
                            <m:r>
                              <a:rPr lang="en-CA" i="1">
                                <a:latin typeface="Cambria Math"/>
                              </a:rPr>
                              <m:t>𝐴</m:t>
                            </m:r>
                          </m:den>
                        </m:f>
                      </m:e>
                    </m:box>
                    <m:r>
                      <a:rPr lang="en-CA">
                        <a:latin typeface="Cambria Math"/>
                      </a:rPr>
                      <m:t>,  </m:t>
                    </m:r>
                    <m:sSubSup>
                      <m:sSubSupPr>
                        <m:ctrlPr>
                          <a:rPr lang="en-CA" i="1">
                            <a:latin typeface="Cambria Math"/>
                          </a:rPr>
                        </m:ctrlPr>
                      </m:sSubSupPr>
                      <m:e>
                        <m:r>
                          <a:rPr lang="en-CA" i="1">
                            <a:latin typeface="Cambria Math"/>
                          </a:rPr>
                          <m:t>𝜔</m:t>
                        </m:r>
                      </m:e>
                      <m:sub>
                        <m:r>
                          <a:rPr lang="en-CA" i="1">
                            <a:latin typeface="Cambria Math"/>
                          </a:rPr>
                          <m:t>𝑛</m:t>
                        </m:r>
                      </m:sub>
                      <m:sup>
                        <m:r>
                          <a:rPr lang="en-CA">
                            <a:latin typeface="Cambria Math"/>
                          </a:rPr>
                          <m:t>2</m:t>
                        </m:r>
                      </m:sup>
                    </m:sSubSup>
                    <m:r>
                      <a:rPr lang="en-CA">
                        <a:latin typeface="Cambria Math"/>
                      </a:rPr>
                      <m:t>=</m:t>
                    </m:r>
                    <m:box>
                      <m:boxPr>
                        <m:ctrlPr>
                          <a:rPr lang="en-CA" i="1">
                            <a:latin typeface="Cambria Math"/>
                          </a:rPr>
                        </m:ctrlPr>
                      </m:boxPr>
                      <m:e>
                        <m:argPr>
                          <m:argSz m:val="-1"/>
                        </m:argPr>
                        <m:f>
                          <m:fPr>
                            <m:ctrlPr>
                              <a:rPr lang="en-CA" i="1">
                                <a:latin typeface="Cambria Math"/>
                              </a:rPr>
                            </m:ctrlPr>
                          </m:fPr>
                          <m:num>
                            <m:r>
                              <a:rPr lang="en-CA" i="1">
                                <a:latin typeface="Cambria Math"/>
                              </a:rPr>
                              <m:t>𝐸𝐼</m:t>
                            </m:r>
                          </m:num>
                          <m:den>
                            <m:r>
                              <a:rPr lang="en-CA" i="1">
                                <a:latin typeface="Cambria Math"/>
                              </a:rPr>
                              <m:t>𝜌</m:t>
                            </m:r>
                            <m:r>
                              <a:rPr lang="en-CA" i="1">
                                <a:latin typeface="Cambria Math"/>
                              </a:rPr>
                              <m:t>𝐴</m:t>
                            </m:r>
                          </m:den>
                        </m:f>
                        <m:sSup>
                          <m:sSupPr>
                            <m:ctrlPr>
                              <a:rPr lang="en-CA" i="1">
                                <a:latin typeface="Cambria Math"/>
                              </a:rPr>
                            </m:ctrlPr>
                          </m:sSupPr>
                          <m:e>
                            <m:d>
                              <m:dPr>
                                <m:ctrlPr>
                                  <a:rPr lang="en-CA" i="1">
                                    <a:latin typeface="Cambria Math"/>
                                  </a:rPr>
                                </m:ctrlPr>
                              </m:dPr>
                              <m:e>
                                <m:f>
                                  <m:fPr>
                                    <m:ctrlPr>
                                      <a:rPr lang="en-CA" i="1">
                                        <a:latin typeface="Cambria Math"/>
                                      </a:rPr>
                                    </m:ctrlPr>
                                  </m:fPr>
                                  <m:num>
                                    <m:r>
                                      <a:rPr lang="en-CA" i="1">
                                        <a:latin typeface="Cambria Math"/>
                                      </a:rPr>
                                      <m:t>𝑛</m:t>
                                    </m:r>
                                    <m:r>
                                      <a:rPr lang="en-CA" i="1">
                                        <a:latin typeface="Cambria Math"/>
                                      </a:rPr>
                                      <m:t>𝜋</m:t>
                                    </m:r>
                                  </m:num>
                                  <m:den>
                                    <m:r>
                                      <a:rPr lang="en-CA" i="1">
                                        <a:latin typeface="Cambria Math"/>
                                      </a:rPr>
                                      <m:t>𝐿</m:t>
                                    </m:r>
                                  </m:den>
                                </m:f>
                              </m:e>
                            </m:d>
                          </m:e>
                          <m:sup>
                            <m:r>
                              <a:rPr lang="en-CA">
                                <a:latin typeface="Cambria Math"/>
                              </a:rPr>
                              <m:t>4</m:t>
                            </m:r>
                          </m:sup>
                        </m:sSup>
                      </m:e>
                    </m:box>
                    <m:r>
                      <a:rPr lang="en-CA">
                        <a:latin typeface="Cambria Math"/>
                      </a:rPr>
                      <m:t>,  </m:t>
                    </m:r>
                    <m:sSub>
                      <m:sSubPr>
                        <m:ctrlPr>
                          <a:rPr lang="en-CA" i="1">
                            <a:latin typeface="Cambria Math"/>
                          </a:rPr>
                        </m:ctrlPr>
                      </m:sSubPr>
                      <m:e>
                        <m:r>
                          <a:rPr lang="en-CA" i="1">
                            <a:latin typeface="Cambria Math"/>
                          </a:rPr>
                          <m:t>𝑃</m:t>
                        </m:r>
                      </m:e>
                      <m:sub>
                        <m:r>
                          <a:rPr lang="en-CA" i="1">
                            <a:latin typeface="Cambria Math"/>
                          </a:rPr>
                          <m:t>𝑛</m:t>
                        </m:r>
                      </m:sub>
                    </m:sSub>
                    <m:r>
                      <a:rPr lang="en-CA">
                        <a:latin typeface="Cambria Math"/>
                      </a:rPr>
                      <m:t>=</m:t>
                    </m:r>
                    <m:r>
                      <a:rPr lang="en-CA" i="1">
                        <a:latin typeface="Cambria Math"/>
                      </a:rPr>
                      <m:t>𝐸𝐼</m:t>
                    </m:r>
                    <m:sSup>
                      <m:sSupPr>
                        <m:ctrlPr>
                          <a:rPr lang="en-CA" i="1">
                            <a:latin typeface="Cambria Math"/>
                          </a:rPr>
                        </m:ctrlPr>
                      </m:sSupPr>
                      <m:e>
                        <m:d>
                          <m:dPr>
                            <m:ctrlPr>
                              <a:rPr lang="en-CA" i="1">
                                <a:latin typeface="Cambria Math"/>
                              </a:rPr>
                            </m:ctrlPr>
                          </m:dPr>
                          <m:e>
                            <m:f>
                              <m:fPr>
                                <m:ctrlPr>
                                  <a:rPr lang="en-CA" i="1">
                                    <a:latin typeface="Cambria Math"/>
                                  </a:rPr>
                                </m:ctrlPr>
                              </m:fPr>
                              <m:num>
                                <m:r>
                                  <a:rPr lang="en-CA" i="1">
                                    <a:latin typeface="Cambria Math"/>
                                  </a:rPr>
                                  <m:t>𝑛</m:t>
                                </m:r>
                                <m:r>
                                  <a:rPr lang="en-CA" i="1">
                                    <a:latin typeface="Cambria Math"/>
                                  </a:rPr>
                                  <m:t>𝜋</m:t>
                                </m:r>
                              </m:num>
                              <m:den>
                                <m:r>
                                  <a:rPr lang="en-CA" i="1">
                                    <a:latin typeface="Cambria Math"/>
                                  </a:rPr>
                                  <m:t>𝐿</m:t>
                                </m:r>
                              </m:den>
                            </m:f>
                          </m:e>
                        </m:d>
                      </m:e>
                      <m:sup>
                        <m:r>
                          <a:rPr lang="en-CA">
                            <a:latin typeface="Cambria Math"/>
                          </a:rPr>
                          <m:t>2</m:t>
                        </m:r>
                      </m:sup>
                    </m:sSup>
                  </m:oMath>
                </a14:m>
                <a:r>
                  <a:rPr lang="en-CA" dirty="0" smtClean="0"/>
                  <a:t>, </a:t>
                </a:r>
                <a14:m>
                  <m:oMath xmlns:m="http://schemas.openxmlformats.org/officeDocument/2006/math">
                    <m:sSup>
                      <m:sSupPr>
                        <m:ctrlPr>
                          <a:rPr lang="en-CA" i="1">
                            <a:latin typeface="Cambria Math"/>
                          </a:rPr>
                        </m:ctrlPr>
                      </m:sSupPr>
                      <m:e>
                        <m:r>
                          <a:rPr lang="en-CA" i="1">
                            <a:latin typeface="Cambria Math"/>
                          </a:rPr>
                          <m:t>𝜔</m:t>
                        </m:r>
                      </m:e>
                      <m:sup>
                        <m:r>
                          <a:rPr lang="en-CA">
                            <a:latin typeface="Cambria Math"/>
                          </a:rPr>
                          <m:t>2</m:t>
                        </m:r>
                      </m:sup>
                    </m:sSup>
                    <m:r>
                      <a:rPr lang="en-CA">
                        <a:latin typeface="Cambria Math"/>
                      </a:rPr>
                      <m:t>=</m:t>
                    </m:r>
                    <m:sSubSup>
                      <m:sSubSupPr>
                        <m:ctrlPr>
                          <a:rPr lang="en-CA" i="1">
                            <a:latin typeface="Cambria Math"/>
                          </a:rPr>
                        </m:ctrlPr>
                      </m:sSubSupPr>
                      <m:e>
                        <m:r>
                          <a:rPr lang="en-CA" i="1">
                            <a:latin typeface="Cambria Math"/>
                          </a:rPr>
                          <m:t>𝜔</m:t>
                        </m:r>
                      </m:e>
                      <m:sub>
                        <m:r>
                          <a:rPr lang="en-CA" i="1">
                            <a:latin typeface="Cambria Math"/>
                          </a:rPr>
                          <m:t>𝑛</m:t>
                        </m:r>
                      </m:sub>
                      <m:sup>
                        <m:r>
                          <a:rPr lang="en-CA">
                            <a:latin typeface="Cambria Math"/>
                          </a:rPr>
                          <m:t>2</m:t>
                        </m:r>
                      </m:sup>
                    </m:sSubSup>
                    <m:d>
                      <m:dPr>
                        <m:ctrlPr>
                          <a:rPr lang="en-CA" i="1">
                            <a:latin typeface="Cambria Math"/>
                          </a:rPr>
                        </m:ctrlPr>
                      </m:dPr>
                      <m:e>
                        <m:r>
                          <a:rPr lang="en-CA">
                            <a:latin typeface="Cambria Math"/>
                          </a:rPr>
                          <m:t>1</m:t>
                        </m:r>
                        <m:r>
                          <a:rPr lang="en-CA" i="1">
                            <a:latin typeface="Cambria Math"/>
                          </a:rPr>
                          <m:t>−</m:t>
                        </m:r>
                        <m:f>
                          <m:fPr>
                            <m:ctrlPr>
                              <a:rPr lang="en-CA" i="1">
                                <a:latin typeface="Cambria Math"/>
                              </a:rPr>
                            </m:ctrlPr>
                          </m:fPr>
                          <m:num>
                            <m:sSub>
                              <m:sSubPr>
                                <m:ctrlPr>
                                  <a:rPr lang="en-CA" i="1">
                                    <a:latin typeface="Cambria Math"/>
                                  </a:rPr>
                                </m:ctrlPr>
                              </m:sSubPr>
                              <m:e>
                                <m:r>
                                  <a:rPr lang="en-CA" i="1">
                                    <a:latin typeface="Cambria Math"/>
                                  </a:rPr>
                                  <m:t>𝑝</m:t>
                                </m:r>
                              </m:e>
                              <m:sub>
                                <m:r>
                                  <a:rPr lang="en-CA">
                                    <a:latin typeface="Cambria Math"/>
                                  </a:rPr>
                                  <m:t>0</m:t>
                                </m:r>
                              </m:sub>
                            </m:sSub>
                          </m:num>
                          <m:den>
                            <m:sSub>
                              <m:sSubPr>
                                <m:ctrlPr>
                                  <a:rPr lang="en-CA" i="1">
                                    <a:latin typeface="Cambria Math"/>
                                  </a:rPr>
                                </m:ctrlPr>
                              </m:sSubPr>
                              <m:e>
                                <m:r>
                                  <a:rPr lang="en-CA" i="1">
                                    <a:latin typeface="Cambria Math"/>
                                  </a:rPr>
                                  <m:t>𝑃</m:t>
                                </m:r>
                              </m:e>
                              <m:sub>
                                <m:r>
                                  <a:rPr lang="en-CA" i="1">
                                    <a:latin typeface="Cambria Math"/>
                                  </a:rPr>
                                  <m:t>𝑛</m:t>
                                </m:r>
                              </m:sub>
                            </m:sSub>
                          </m:den>
                        </m:f>
                      </m:e>
                    </m:d>
                    <m:r>
                      <a:rPr lang="en-CA">
                        <a:latin typeface="Cambria Math"/>
                      </a:rPr>
                      <m:t>, 2</m:t>
                    </m:r>
                    <m:r>
                      <a:rPr lang="en-CA" i="1">
                        <a:latin typeface="Cambria Math"/>
                      </a:rPr>
                      <m:t>𝜇</m:t>
                    </m:r>
                    <m:r>
                      <a:rPr lang="en-CA">
                        <a:latin typeface="Cambria Math"/>
                      </a:rPr>
                      <m:t>=</m:t>
                    </m:r>
                    <m:f>
                      <m:fPr>
                        <m:ctrlPr>
                          <a:rPr lang="en-CA" i="1">
                            <a:latin typeface="Cambria Math"/>
                          </a:rPr>
                        </m:ctrlPr>
                      </m:fPr>
                      <m:num>
                        <m:sSub>
                          <m:sSubPr>
                            <m:ctrlPr>
                              <a:rPr lang="en-CA" i="1">
                                <a:latin typeface="Cambria Math"/>
                              </a:rPr>
                            </m:ctrlPr>
                          </m:sSubPr>
                          <m:e>
                            <m:r>
                              <a:rPr lang="en-CA" i="1">
                                <a:latin typeface="Cambria Math"/>
                              </a:rPr>
                              <m:t>𝑝</m:t>
                            </m:r>
                          </m:e>
                          <m:sub>
                            <m:r>
                              <a:rPr lang="en-CA">
                                <a:latin typeface="Cambria Math"/>
                              </a:rPr>
                              <m:t>1</m:t>
                            </m:r>
                          </m:sub>
                        </m:sSub>
                      </m:num>
                      <m:den>
                        <m:sSub>
                          <m:sSubPr>
                            <m:ctrlPr>
                              <a:rPr lang="en-CA" i="1">
                                <a:latin typeface="Cambria Math"/>
                              </a:rPr>
                            </m:ctrlPr>
                          </m:sSubPr>
                          <m:e>
                            <m:r>
                              <a:rPr lang="en-CA" i="1">
                                <a:latin typeface="Cambria Math"/>
                              </a:rPr>
                              <m:t>𝑃</m:t>
                            </m:r>
                          </m:e>
                          <m:sub>
                            <m:r>
                              <a:rPr lang="en-CA" i="1">
                                <a:latin typeface="Cambria Math"/>
                              </a:rPr>
                              <m:t>𝑛</m:t>
                            </m:r>
                          </m:sub>
                        </m:sSub>
                        <m:r>
                          <a:rPr lang="en-CA" i="1">
                            <a:latin typeface="Cambria Math"/>
                          </a:rPr>
                          <m:t>−</m:t>
                        </m:r>
                        <m:sSub>
                          <m:sSubPr>
                            <m:ctrlPr>
                              <a:rPr lang="en-CA" i="1">
                                <a:latin typeface="Cambria Math"/>
                              </a:rPr>
                            </m:ctrlPr>
                          </m:sSubPr>
                          <m:e>
                            <m:r>
                              <a:rPr lang="en-CA" i="1">
                                <a:latin typeface="Cambria Math"/>
                              </a:rPr>
                              <m:t>𝑝</m:t>
                            </m:r>
                          </m:e>
                          <m:sub>
                            <m:r>
                              <a:rPr lang="en-CA">
                                <a:latin typeface="Cambria Math"/>
                              </a:rPr>
                              <m:t>0</m:t>
                            </m:r>
                          </m:sub>
                        </m:sSub>
                      </m:den>
                    </m:f>
                  </m:oMath>
                </a14:m>
                <a:endParaRPr lang="en-CA" dirty="0"/>
              </a:p>
            </p:txBody>
          </p:sp>
        </mc:Choice>
        <mc:Fallback xmlns="">
          <p:sp>
            <p:nvSpPr>
              <p:cNvPr id="6" name="Rectangle 5"/>
              <p:cNvSpPr>
                <a:spLocks noRot="1" noChangeAspect="1" noMove="1" noResize="1" noEditPoints="1" noAdjustHandles="1" noChangeArrowheads="1" noChangeShapeType="1" noTextEdit="1"/>
              </p:cNvSpPr>
              <p:nvPr/>
            </p:nvSpPr>
            <p:spPr>
              <a:xfrm>
                <a:off x="1187624" y="5661248"/>
                <a:ext cx="6684330" cy="568617"/>
              </a:xfrm>
              <a:prstGeom prst="rect">
                <a:avLst/>
              </a:prstGeom>
              <a:blipFill rotWithShape="1">
                <a:blip r:embed="rId6"/>
                <a:stretch>
                  <a:fillRect l="-274" b="-2151"/>
                </a:stretch>
              </a:blipFill>
            </p:spPr>
            <p:txBody>
              <a:bodyPr/>
              <a:lstStyle/>
              <a:p>
                <a:r>
                  <a:rPr lang="en-CA">
                    <a:noFill/>
                  </a:rPr>
                  <a:t> </a:t>
                </a:r>
              </a:p>
            </p:txBody>
          </p:sp>
        </mc:Fallback>
      </mc:AlternateContent>
      <p:pic>
        <p:nvPicPr>
          <p:cNvPr id="9" name="Picture 8"/>
          <p:cNvPicPr/>
          <p:nvPr/>
        </p:nvPicPr>
        <p:blipFill rotWithShape="1">
          <a:blip r:embed="rId7" cstate="print"/>
          <a:srcRect l="70644" t="29740" b="4467"/>
          <a:stretch/>
        </p:blipFill>
        <p:spPr bwMode="auto">
          <a:xfrm>
            <a:off x="2051720" y="981298"/>
            <a:ext cx="1531243" cy="259171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3534" y="1102099"/>
            <a:ext cx="4578680" cy="504055"/>
          </a:xfrm>
        </p:spPr>
        <p:txBody>
          <a:bodyPr>
            <a:normAutofit/>
          </a:bodyPr>
          <a:lstStyle/>
          <a:p>
            <a:pPr>
              <a:buClr>
                <a:srgbClr val="FF0000"/>
              </a:buClr>
              <a:buFont typeface="Wingdings" panose="05000000000000000000" pitchFamily="2" charset="2"/>
              <a:buChar char="Ø"/>
            </a:pPr>
            <a:r>
              <a:rPr lang="en-AU" sz="2400" b="1" dirty="0"/>
              <a:t>Inherent </a:t>
            </a:r>
            <a:r>
              <a:rPr lang="en-AU" sz="2400" b="1" dirty="0" err="1" smtClean="0"/>
              <a:t>Rockbursts</a:t>
            </a:r>
            <a:r>
              <a:rPr lang="en-AU" sz="2400" b="1" dirty="0"/>
              <a:t> (</a:t>
            </a:r>
            <a:r>
              <a:rPr lang="zh-CN" altLang="en-US" sz="2400" b="1" dirty="0"/>
              <a:t>内生岩</a:t>
            </a:r>
            <a:r>
              <a:rPr lang="zh-CN" altLang="en-US" sz="2400" b="1" dirty="0" smtClean="0"/>
              <a:t>爆</a:t>
            </a:r>
            <a:r>
              <a:rPr lang="en-AU" sz="2400" b="1" dirty="0" smtClean="0"/>
              <a:t>) </a:t>
            </a:r>
          </a:p>
          <a:p>
            <a:endParaRPr lang="en-AU" sz="2800" b="1" dirty="0" smtClean="0"/>
          </a:p>
          <a:p>
            <a:endParaRPr lang="en-AU" sz="2800" b="1" dirty="0" smtClean="0"/>
          </a:p>
          <a:p>
            <a:endParaRPr lang="en-AU" sz="2800" b="1" dirty="0" smtClean="0"/>
          </a:p>
          <a:p>
            <a:endParaRPr lang="en-AU" sz="2800" b="1" dirty="0"/>
          </a:p>
          <a:p>
            <a:endParaRPr lang="en-AU" sz="2800" b="1" dirty="0" smtClean="0"/>
          </a:p>
        </p:txBody>
      </p:sp>
      <p:sp>
        <p:nvSpPr>
          <p:cNvPr id="7" name="Rectangle 6"/>
          <p:cNvSpPr/>
          <p:nvPr/>
        </p:nvSpPr>
        <p:spPr>
          <a:xfrm>
            <a:off x="561253" y="3394375"/>
            <a:ext cx="8064896" cy="400110"/>
          </a:xfrm>
          <a:prstGeom prst="rect">
            <a:avLst/>
          </a:prstGeom>
        </p:spPr>
        <p:txBody>
          <a:bodyPr wrap="square">
            <a:spAutoFit/>
          </a:bodyPr>
          <a:lstStyle/>
          <a:p>
            <a:r>
              <a:rPr lang="en-CA" sz="2000" dirty="0"/>
              <a:t>The causative force is </a:t>
            </a:r>
            <a:r>
              <a:rPr lang="en-CA" sz="2000" dirty="0" smtClean="0"/>
              <a:t>relatively </a:t>
            </a:r>
            <a:r>
              <a:rPr lang="en-CA" sz="2000" dirty="0"/>
              <a:t>small as compared the stress on the </a:t>
            </a:r>
            <a:r>
              <a:rPr lang="en-CA" sz="2000" dirty="0" smtClean="0"/>
              <a:t>pillar. </a:t>
            </a:r>
            <a:endParaRPr lang="en-CA" sz="2000" dirty="0"/>
          </a:p>
        </p:txBody>
      </p:sp>
      <p:sp>
        <p:nvSpPr>
          <p:cNvPr id="8" name="Rectangle 7"/>
          <p:cNvSpPr/>
          <p:nvPr/>
        </p:nvSpPr>
        <p:spPr>
          <a:xfrm>
            <a:off x="928299" y="5358707"/>
            <a:ext cx="6337995" cy="400110"/>
          </a:xfrm>
          <a:prstGeom prst="rect">
            <a:avLst/>
          </a:prstGeom>
        </p:spPr>
        <p:txBody>
          <a:bodyPr wrap="square">
            <a:spAutoFit/>
          </a:bodyPr>
          <a:lstStyle/>
          <a:p>
            <a:r>
              <a:rPr lang="en-CA" sz="2000" dirty="0"/>
              <a:t>The causative force is </a:t>
            </a:r>
            <a:r>
              <a:rPr lang="en-CA" sz="2000" dirty="0" smtClean="0"/>
              <a:t>comparable to the </a:t>
            </a:r>
            <a:r>
              <a:rPr lang="en-CA" sz="2000" dirty="0"/>
              <a:t>stress on the pillar </a:t>
            </a:r>
          </a:p>
        </p:txBody>
      </p:sp>
      <mc:AlternateContent xmlns:mc="http://schemas.openxmlformats.org/markup-compatibility/2006" xmlns:a14="http://schemas.microsoft.com/office/drawing/2010/main">
        <mc:Choice Requires="a14">
          <p:sp>
            <p:nvSpPr>
              <p:cNvPr id="9" name="Rectangle 8"/>
              <p:cNvSpPr/>
              <p:nvPr/>
            </p:nvSpPr>
            <p:spPr>
              <a:xfrm>
                <a:off x="2477183" y="3859571"/>
                <a:ext cx="5190011" cy="37555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CA" i="1" smtClean="0">
                              <a:latin typeface="Cambria Math"/>
                            </a:rPr>
                          </m:ctrlPr>
                        </m:accPr>
                        <m:e>
                          <m:r>
                            <a:rPr lang="en-CA" i="1">
                              <a:latin typeface="Cambria Math"/>
                            </a:rPr>
                            <m:t>𝑞</m:t>
                          </m:r>
                        </m:e>
                      </m:acc>
                      <m:d>
                        <m:dPr>
                          <m:ctrlPr>
                            <a:rPr lang="en-CA" i="1">
                              <a:latin typeface="Cambria Math"/>
                            </a:rPr>
                          </m:ctrlPr>
                        </m:dPr>
                        <m:e>
                          <m:r>
                            <a:rPr lang="en-CA" i="1">
                              <a:latin typeface="Cambria Math"/>
                            </a:rPr>
                            <m:t>𝑡</m:t>
                          </m:r>
                        </m:e>
                      </m:d>
                      <m:r>
                        <a:rPr lang="en-CA">
                          <a:latin typeface="Cambria Math"/>
                        </a:rPr>
                        <m:t>+</m:t>
                      </m:r>
                      <m:sSup>
                        <m:sSupPr>
                          <m:ctrlPr>
                            <a:rPr lang="en-CA" i="1">
                              <a:latin typeface="Cambria Math"/>
                            </a:rPr>
                          </m:ctrlPr>
                        </m:sSupPr>
                        <m:e>
                          <m:r>
                            <a:rPr lang="en-CA" i="1">
                              <a:latin typeface="Cambria Math"/>
                            </a:rPr>
                            <m:t>𝜔</m:t>
                          </m:r>
                        </m:e>
                        <m:sup>
                          <m:r>
                            <a:rPr lang="en-CA">
                              <a:latin typeface="Cambria Math"/>
                            </a:rPr>
                            <m:t>2</m:t>
                          </m:r>
                        </m:sup>
                      </m:sSup>
                      <m:r>
                        <a:rPr lang="en-CA">
                          <a:latin typeface="Cambria Math"/>
                        </a:rPr>
                        <m:t>(1</m:t>
                      </m:r>
                      <m:r>
                        <a:rPr lang="en-CA" i="1">
                          <a:latin typeface="Cambria Math"/>
                        </a:rPr>
                        <m:t>−</m:t>
                      </m:r>
                      <m:r>
                        <a:rPr lang="en-CA">
                          <a:latin typeface="Cambria Math"/>
                        </a:rPr>
                        <m:t>2</m:t>
                      </m:r>
                      <m:r>
                        <m:rPr>
                          <m:sty m:val="p"/>
                        </m:rPr>
                        <a:rPr lang="en-CA">
                          <a:latin typeface="Cambria Math"/>
                        </a:rPr>
                        <m:t>ϵ</m:t>
                      </m:r>
                      <m:r>
                        <a:rPr lang="en-CA" i="1">
                          <a:latin typeface="Cambria Math"/>
                        </a:rPr>
                        <m:t>𝜇</m:t>
                      </m:r>
                      <m:func>
                        <m:funcPr>
                          <m:ctrlPr>
                            <a:rPr lang="en-CA" i="1">
                              <a:latin typeface="Cambria Math"/>
                            </a:rPr>
                          </m:ctrlPr>
                        </m:funcPr>
                        <m:fName>
                          <m:r>
                            <m:rPr>
                              <m:sty m:val="p"/>
                            </m:rPr>
                            <a:rPr lang="en-CA">
                              <a:latin typeface="Cambria Math"/>
                            </a:rPr>
                            <m:t>cos</m:t>
                          </m:r>
                        </m:fName>
                        <m:e>
                          <m:r>
                            <a:rPr lang="en-CA" i="1">
                              <a:latin typeface="Cambria Math"/>
                            </a:rPr>
                            <m:t>𝜈</m:t>
                          </m:r>
                          <m:r>
                            <a:rPr lang="en-CA" i="1">
                              <a:latin typeface="Cambria Math"/>
                            </a:rPr>
                            <m:t>𝑡</m:t>
                          </m:r>
                          <m:r>
                            <a:rPr lang="en-CA">
                              <a:latin typeface="Cambria Math"/>
                            </a:rPr>
                            <m:t>)</m:t>
                          </m:r>
                        </m:e>
                      </m:func>
                      <m:r>
                        <a:rPr lang="en-CA" i="1">
                          <a:latin typeface="Cambria Math"/>
                        </a:rPr>
                        <m:t>𝑞</m:t>
                      </m:r>
                      <m:r>
                        <a:rPr lang="en-CA">
                          <a:latin typeface="Cambria Math"/>
                        </a:rPr>
                        <m:t>(</m:t>
                      </m:r>
                      <m:r>
                        <a:rPr lang="en-CA" i="1">
                          <a:latin typeface="Cambria Math"/>
                        </a:rPr>
                        <m:t>𝑡</m:t>
                      </m:r>
                      <m:r>
                        <a:rPr lang="en-CA">
                          <a:latin typeface="Cambria Math"/>
                        </a:rPr>
                        <m:t>)=0</m:t>
                      </m:r>
                      <m:r>
                        <a:rPr lang="en-CA" b="0" i="0" smtClean="0">
                          <a:latin typeface="Cambria Math"/>
                        </a:rPr>
                        <m:t>,   </m:t>
                      </m:r>
                      <m:r>
                        <a:rPr lang="en-CA" i="1">
                          <a:latin typeface="Cambria Math"/>
                        </a:rPr>
                        <m:t>0&lt;</m:t>
                      </m:r>
                      <m:r>
                        <m:rPr>
                          <m:sty m:val="p"/>
                        </m:rPr>
                        <a:rPr lang="en-CA">
                          <a:latin typeface="Cambria Math"/>
                        </a:rPr>
                        <m:t>ϵ</m:t>
                      </m:r>
                      <m:r>
                        <a:rPr lang="en-CA">
                          <a:latin typeface="Cambria Math"/>
                        </a:rPr>
                        <m:t>≪1</m:t>
                      </m:r>
                    </m:oMath>
                  </m:oMathPara>
                </a14:m>
                <a:endParaRPr lang="en-CA" dirty="0"/>
              </a:p>
            </p:txBody>
          </p:sp>
        </mc:Choice>
        <mc:Fallback xmlns="">
          <p:sp>
            <p:nvSpPr>
              <p:cNvPr id="9" name="Rectangle 8"/>
              <p:cNvSpPr>
                <a:spLocks noRot="1" noChangeAspect="1" noMove="1" noResize="1" noEditPoints="1" noAdjustHandles="1" noChangeArrowheads="1" noChangeShapeType="1" noTextEdit="1"/>
              </p:cNvSpPr>
              <p:nvPr/>
            </p:nvSpPr>
            <p:spPr>
              <a:xfrm>
                <a:off x="2477183" y="3859571"/>
                <a:ext cx="5190011" cy="375552"/>
              </a:xfrm>
              <a:prstGeom prst="rect">
                <a:avLst/>
              </a:prstGeom>
              <a:blipFill rotWithShape="1">
                <a:blip r:embed="rId2"/>
                <a:stretch>
                  <a:fillRect b="-9677"/>
                </a:stretch>
              </a:blipFill>
            </p:spPr>
            <p:txBody>
              <a:bodyPr/>
              <a:lstStyle/>
              <a:p>
                <a:r>
                  <a:rPr lang="en-CA">
                    <a:noFill/>
                  </a:rPr>
                  <a:t> </a:t>
                </a:r>
              </a:p>
            </p:txBody>
          </p:sp>
        </mc:Fallback>
      </mc:AlternateContent>
      <mc:AlternateContent xmlns:mc="http://schemas.openxmlformats.org/markup-compatibility/2006" xmlns:a14="http://schemas.microsoft.com/office/drawing/2010/main">
        <mc:Choice Requires="a14">
          <p:sp>
            <p:nvSpPr>
              <p:cNvPr id="10" name="Rectangle 9"/>
              <p:cNvSpPr/>
              <p:nvPr/>
            </p:nvSpPr>
            <p:spPr>
              <a:xfrm>
                <a:off x="2433477" y="5775157"/>
                <a:ext cx="3526093" cy="37555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CA" i="1">
                              <a:latin typeface="Cambria Math"/>
                            </a:rPr>
                          </m:ctrlPr>
                        </m:accPr>
                        <m:e>
                          <m:r>
                            <a:rPr lang="en-CA" i="1">
                              <a:latin typeface="Cambria Math"/>
                            </a:rPr>
                            <m:t>𝑞</m:t>
                          </m:r>
                        </m:e>
                      </m:acc>
                      <m:d>
                        <m:dPr>
                          <m:ctrlPr>
                            <a:rPr lang="en-CA" i="1">
                              <a:latin typeface="Cambria Math"/>
                            </a:rPr>
                          </m:ctrlPr>
                        </m:dPr>
                        <m:e>
                          <m:r>
                            <a:rPr lang="en-CA" i="1">
                              <a:latin typeface="Cambria Math"/>
                            </a:rPr>
                            <m:t>𝑡</m:t>
                          </m:r>
                        </m:e>
                      </m:d>
                      <m:r>
                        <a:rPr lang="en-CA">
                          <a:latin typeface="Cambria Math"/>
                        </a:rPr>
                        <m:t>+</m:t>
                      </m:r>
                      <m:sSup>
                        <m:sSupPr>
                          <m:ctrlPr>
                            <a:rPr lang="en-CA" i="1">
                              <a:latin typeface="Cambria Math"/>
                            </a:rPr>
                          </m:ctrlPr>
                        </m:sSupPr>
                        <m:e>
                          <m:r>
                            <a:rPr lang="en-CA" i="1">
                              <a:latin typeface="Cambria Math"/>
                            </a:rPr>
                            <m:t>𝜔</m:t>
                          </m:r>
                        </m:e>
                        <m:sup>
                          <m:r>
                            <a:rPr lang="en-CA">
                              <a:latin typeface="Cambria Math"/>
                            </a:rPr>
                            <m:t>2</m:t>
                          </m:r>
                        </m:sup>
                      </m:sSup>
                      <m:r>
                        <a:rPr lang="en-CA">
                          <a:latin typeface="Cambria Math"/>
                        </a:rPr>
                        <m:t>(1</m:t>
                      </m:r>
                      <m:r>
                        <a:rPr lang="en-CA" i="1">
                          <a:latin typeface="Cambria Math"/>
                        </a:rPr>
                        <m:t>−</m:t>
                      </m:r>
                      <m:r>
                        <a:rPr lang="en-CA">
                          <a:latin typeface="Cambria Math"/>
                        </a:rPr>
                        <m:t>2</m:t>
                      </m:r>
                      <m:r>
                        <a:rPr lang="en-CA" i="1">
                          <a:latin typeface="Cambria Math"/>
                        </a:rPr>
                        <m:t>𝜇</m:t>
                      </m:r>
                      <m:func>
                        <m:funcPr>
                          <m:ctrlPr>
                            <a:rPr lang="en-CA" i="1">
                              <a:latin typeface="Cambria Math"/>
                            </a:rPr>
                          </m:ctrlPr>
                        </m:funcPr>
                        <m:fName>
                          <m:r>
                            <m:rPr>
                              <m:sty m:val="p"/>
                            </m:rPr>
                            <a:rPr lang="en-CA">
                              <a:latin typeface="Cambria Math"/>
                            </a:rPr>
                            <m:t>cos</m:t>
                          </m:r>
                        </m:fName>
                        <m:e>
                          <m:r>
                            <a:rPr lang="en-CA" i="1">
                              <a:latin typeface="Cambria Math"/>
                            </a:rPr>
                            <m:t>𝜈</m:t>
                          </m:r>
                          <m:r>
                            <a:rPr lang="en-CA" i="1">
                              <a:latin typeface="Cambria Math"/>
                            </a:rPr>
                            <m:t>𝑡</m:t>
                          </m:r>
                          <m:r>
                            <a:rPr lang="en-CA">
                              <a:latin typeface="Cambria Math"/>
                            </a:rPr>
                            <m:t>)</m:t>
                          </m:r>
                        </m:e>
                      </m:func>
                      <m:r>
                        <a:rPr lang="en-CA" i="1">
                          <a:latin typeface="Cambria Math"/>
                        </a:rPr>
                        <m:t>𝑞</m:t>
                      </m:r>
                      <m:r>
                        <a:rPr lang="en-CA">
                          <a:latin typeface="Cambria Math"/>
                        </a:rPr>
                        <m:t>(</m:t>
                      </m:r>
                      <m:r>
                        <a:rPr lang="en-CA" i="1">
                          <a:latin typeface="Cambria Math"/>
                        </a:rPr>
                        <m:t>𝑡</m:t>
                      </m:r>
                      <m:r>
                        <a:rPr lang="en-CA">
                          <a:latin typeface="Cambria Math"/>
                        </a:rPr>
                        <m:t>)=0</m:t>
                      </m:r>
                    </m:oMath>
                  </m:oMathPara>
                </a14:m>
                <a:endParaRPr lang="en-CA" dirty="0"/>
              </a:p>
            </p:txBody>
          </p:sp>
        </mc:Choice>
        <mc:Fallback xmlns="">
          <p:sp>
            <p:nvSpPr>
              <p:cNvPr id="10" name="Rectangle 9"/>
              <p:cNvSpPr>
                <a:spLocks noRot="1" noChangeAspect="1" noMove="1" noResize="1" noEditPoints="1" noAdjustHandles="1" noChangeArrowheads="1" noChangeShapeType="1" noTextEdit="1"/>
              </p:cNvSpPr>
              <p:nvPr/>
            </p:nvSpPr>
            <p:spPr>
              <a:xfrm>
                <a:off x="2433477" y="5775157"/>
                <a:ext cx="3526093" cy="375552"/>
              </a:xfrm>
              <a:prstGeom prst="rect">
                <a:avLst/>
              </a:prstGeom>
              <a:blipFill rotWithShape="1">
                <a:blip r:embed="rId3"/>
                <a:stretch>
                  <a:fillRect b="-9677"/>
                </a:stretch>
              </a:blipFill>
            </p:spPr>
            <p:txBody>
              <a:bodyPr/>
              <a:lstStyle/>
              <a:p>
                <a:r>
                  <a:rPr lang="en-CA">
                    <a:noFill/>
                  </a:rPr>
                  <a:t> </a:t>
                </a:r>
              </a:p>
            </p:txBody>
          </p:sp>
        </mc:Fallback>
      </mc:AlternateContent>
      <p:sp>
        <p:nvSpPr>
          <p:cNvPr id="11" name="Rectangle 10"/>
          <p:cNvSpPr/>
          <p:nvPr/>
        </p:nvSpPr>
        <p:spPr>
          <a:xfrm>
            <a:off x="2793501" y="4267980"/>
            <a:ext cx="5513350" cy="369332"/>
          </a:xfrm>
          <a:prstGeom prst="rect">
            <a:avLst/>
          </a:prstGeom>
        </p:spPr>
        <p:txBody>
          <a:bodyPr wrap="square">
            <a:spAutoFit/>
          </a:bodyPr>
          <a:lstStyle/>
          <a:p>
            <a:r>
              <a:rPr lang="en-CA" dirty="0"/>
              <a:t>The method of </a:t>
            </a:r>
            <a:r>
              <a:rPr lang="en-CA" dirty="0" smtClean="0"/>
              <a:t>averaging:   dynamic </a:t>
            </a:r>
            <a:r>
              <a:rPr lang="en-CA" dirty="0"/>
              <a:t>instability </a:t>
            </a:r>
            <a:r>
              <a:rPr lang="en-CA" dirty="0" smtClean="0"/>
              <a:t>regions</a:t>
            </a:r>
            <a:endParaRPr lang="en-CA" dirty="0"/>
          </a:p>
        </p:txBody>
      </p:sp>
      <p:sp>
        <p:nvSpPr>
          <p:cNvPr id="12" name="Rectangle 11"/>
          <p:cNvSpPr/>
          <p:nvPr/>
        </p:nvSpPr>
        <p:spPr>
          <a:xfrm>
            <a:off x="2649485" y="6204142"/>
            <a:ext cx="6118821" cy="369332"/>
          </a:xfrm>
          <a:prstGeom prst="rect">
            <a:avLst/>
          </a:prstGeom>
        </p:spPr>
        <p:txBody>
          <a:bodyPr wrap="square">
            <a:spAutoFit/>
          </a:bodyPr>
          <a:lstStyle/>
          <a:p>
            <a:r>
              <a:rPr lang="en-CA" dirty="0"/>
              <a:t>The method of </a:t>
            </a:r>
            <a:r>
              <a:rPr lang="en-CA" dirty="0" smtClean="0"/>
              <a:t>eigenvalue analysis:   dynamic </a:t>
            </a:r>
            <a:r>
              <a:rPr lang="en-CA" dirty="0"/>
              <a:t>instability regions</a:t>
            </a:r>
          </a:p>
        </p:txBody>
      </p:sp>
      <p:sp>
        <p:nvSpPr>
          <p:cNvPr id="13" name="Rectangle 12"/>
          <p:cNvSpPr/>
          <p:nvPr/>
        </p:nvSpPr>
        <p:spPr>
          <a:xfrm>
            <a:off x="719806" y="1606154"/>
            <a:ext cx="8064896" cy="400110"/>
          </a:xfrm>
          <a:prstGeom prst="rect">
            <a:avLst/>
          </a:prstGeom>
        </p:spPr>
        <p:txBody>
          <a:bodyPr wrap="square">
            <a:spAutoFit/>
          </a:bodyPr>
          <a:lstStyle/>
          <a:p>
            <a:r>
              <a:rPr lang="en-CA" sz="2000" dirty="0"/>
              <a:t>The causative force is </a:t>
            </a:r>
            <a:r>
              <a:rPr lang="en-US" altLang="zh-CN" sz="2000" dirty="0" smtClean="0"/>
              <a:t>only </a:t>
            </a:r>
            <a:r>
              <a:rPr lang="en-CA" sz="2000" dirty="0" smtClean="0"/>
              <a:t>the </a:t>
            </a:r>
            <a:r>
              <a:rPr lang="en-CA" sz="2000" dirty="0"/>
              <a:t>stress on the </a:t>
            </a:r>
            <a:r>
              <a:rPr lang="en-CA" sz="2000" dirty="0" smtClean="0"/>
              <a:t>pillar. </a:t>
            </a:r>
            <a:endParaRPr lang="en-CA" sz="2000" dirty="0"/>
          </a:p>
        </p:txBody>
      </p:sp>
      <p:sp>
        <p:nvSpPr>
          <p:cNvPr id="14" name="Rectangle 13"/>
          <p:cNvSpPr/>
          <p:nvPr/>
        </p:nvSpPr>
        <p:spPr>
          <a:xfrm>
            <a:off x="763534" y="4832274"/>
            <a:ext cx="4660248" cy="461665"/>
          </a:xfrm>
          <a:prstGeom prst="rect">
            <a:avLst/>
          </a:prstGeom>
        </p:spPr>
        <p:txBody>
          <a:bodyPr wrap="square">
            <a:spAutoFit/>
          </a:bodyPr>
          <a:lstStyle/>
          <a:p>
            <a:pPr marL="457200" indent="-457200" algn="r">
              <a:buClr>
                <a:srgbClr val="FF0000"/>
              </a:buClr>
              <a:buFont typeface="Wingdings" panose="05000000000000000000" pitchFamily="2" charset="2"/>
              <a:buChar char="Ø"/>
            </a:pPr>
            <a:r>
              <a:rPr lang="en-US" altLang="zh-CN" sz="2400" b="1" dirty="0" smtClean="0"/>
              <a:t>I</a:t>
            </a:r>
            <a:r>
              <a:rPr lang="en-AU" sz="2400" b="1" dirty="0" err="1" smtClean="0"/>
              <a:t>nduced</a:t>
            </a:r>
            <a:r>
              <a:rPr lang="en-AU" sz="2400" b="1" dirty="0" smtClean="0"/>
              <a:t> </a:t>
            </a:r>
            <a:r>
              <a:rPr lang="en-AU" sz="2400" b="1" dirty="0" err="1"/>
              <a:t>R</a:t>
            </a:r>
            <a:r>
              <a:rPr lang="en-AU" sz="2400" b="1" dirty="0" err="1" smtClean="0"/>
              <a:t>ockbursts</a:t>
            </a:r>
            <a:r>
              <a:rPr lang="zh-CN" altLang="en-US" sz="2400" b="1" dirty="0" smtClean="0"/>
              <a:t> </a:t>
            </a:r>
            <a:r>
              <a:rPr lang="en-US" altLang="zh-CN" sz="2400" b="1" dirty="0"/>
              <a:t>(</a:t>
            </a:r>
            <a:r>
              <a:rPr lang="zh-CN" altLang="en-US" sz="2400" b="1" dirty="0"/>
              <a:t>激励岩爆</a:t>
            </a:r>
            <a:r>
              <a:rPr lang="en-AU" sz="2400" b="1" dirty="0"/>
              <a:t>)</a:t>
            </a:r>
            <a:endParaRPr lang="en-CA" sz="2400" dirty="0"/>
          </a:p>
        </p:txBody>
      </p:sp>
      <p:sp>
        <p:nvSpPr>
          <p:cNvPr id="15" name="Rectangle 14"/>
          <p:cNvSpPr/>
          <p:nvPr/>
        </p:nvSpPr>
        <p:spPr>
          <a:xfrm>
            <a:off x="763534" y="2867060"/>
            <a:ext cx="4828714" cy="461665"/>
          </a:xfrm>
          <a:prstGeom prst="rect">
            <a:avLst/>
          </a:prstGeom>
        </p:spPr>
        <p:txBody>
          <a:bodyPr wrap="square">
            <a:spAutoFit/>
          </a:bodyPr>
          <a:lstStyle/>
          <a:p>
            <a:pPr marL="457200" indent="-457200">
              <a:buClr>
                <a:srgbClr val="FF0000"/>
              </a:buClr>
              <a:buFont typeface="Wingdings" panose="05000000000000000000" pitchFamily="2" charset="2"/>
              <a:buChar char="Ø"/>
            </a:pPr>
            <a:r>
              <a:rPr lang="en-AU" sz="2400" b="1" dirty="0"/>
              <a:t>Triggered </a:t>
            </a:r>
            <a:r>
              <a:rPr lang="en-AU" sz="2400" b="1" dirty="0" err="1"/>
              <a:t>R</a:t>
            </a:r>
            <a:r>
              <a:rPr lang="en-AU" sz="2400" b="1" dirty="0" err="1" smtClean="0"/>
              <a:t>ockbursts</a:t>
            </a:r>
            <a:r>
              <a:rPr lang="en-AU" sz="2400" b="1" dirty="0" smtClean="0"/>
              <a:t> </a:t>
            </a:r>
            <a:r>
              <a:rPr lang="en-AU" sz="2400" b="1" dirty="0"/>
              <a:t>(</a:t>
            </a:r>
            <a:r>
              <a:rPr lang="zh-CN" altLang="en-US" sz="2400" b="1" dirty="0"/>
              <a:t>诱导岩爆</a:t>
            </a:r>
            <a:r>
              <a:rPr lang="en-US" altLang="zh-CN" sz="2400" b="1" dirty="0"/>
              <a:t>)</a:t>
            </a:r>
            <a:endParaRPr lang="en-AU" sz="2400" b="1" dirty="0"/>
          </a:p>
        </p:txBody>
      </p:sp>
      <mc:AlternateContent xmlns:mc="http://schemas.openxmlformats.org/markup-compatibility/2006" xmlns:a14="http://schemas.microsoft.com/office/drawing/2010/main">
        <mc:Choice Requires="a14">
          <p:sp>
            <p:nvSpPr>
              <p:cNvPr id="16" name="Rectangle 15"/>
              <p:cNvSpPr/>
              <p:nvPr/>
            </p:nvSpPr>
            <p:spPr>
              <a:xfrm>
                <a:off x="2504148" y="2060848"/>
                <a:ext cx="2064027"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CA" i="1" smtClean="0">
                              <a:latin typeface="Cambria Math"/>
                            </a:rPr>
                          </m:ctrlPr>
                        </m:accPr>
                        <m:e>
                          <m:r>
                            <a:rPr lang="en-CA" i="1">
                              <a:latin typeface="Cambria Math"/>
                            </a:rPr>
                            <m:t>𝑞</m:t>
                          </m:r>
                        </m:e>
                      </m:acc>
                      <m:d>
                        <m:dPr>
                          <m:ctrlPr>
                            <a:rPr lang="en-CA" i="1">
                              <a:latin typeface="Cambria Math"/>
                            </a:rPr>
                          </m:ctrlPr>
                        </m:dPr>
                        <m:e>
                          <m:r>
                            <a:rPr lang="en-CA" i="1">
                              <a:latin typeface="Cambria Math"/>
                            </a:rPr>
                            <m:t>𝑡</m:t>
                          </m:r>
                        </m:e>
                      </m:d>
                      <m:r>
                        <a:rPr lang="en-CA">
                          <a:latin typeface="Cambria Math"/>
                        </a:rPr>
                        <m:t>+</m:t>
                      </m:r>
                      <m:sSup>
                        <m:sSupPr>
                          <m:ctrlPr>
                            <a:rPr lang="en-CA" i="1">
                              <a:latin typeface="Cambria Math"/>
                            </a:rPr>
                          </m:ctrlPr>
                        </m:sSupPr>
                        <m:e>
                          <m:r>
                            <a:rPr lang="en-CA" i="1">
                              <a:latin typeface="Cambria Math"/>
                            </a:rPr>
                            <m:t>𝜔</m:t>
                          </m:r>
                        </m:e>
                        <m:sup>
                          <m:r>
                            <a:rPr lang="en-CA">
                              <a:latin typeface="Cambria Math"/>
                            </a:rPr>
                            <m:t>2</m:t>
                          </m:r>
                        </m:sup>
                      </m:sSup>
                      <m:r>
                        <a:rPr lang="en-CA" i="1">
                          <a:latin typeface="Cambria Math"/>
                        </a:rPr>
                        <m:t>𝑞</m:t>
                      </m:r>
                      <m:r>
                        <a:rPr lang="en-CA">
                          <a:latin typeface="Cambria Math"/>
                        </a:rPr>
                        <m:t>(</m:t>
                      </m:r>
                      <m:r>
                        <a:rPr lang="en-CA" i="1">
                          <a:latin typeface="Cambria Math"/>
                        </a:rPr>
                        <m:t>𝑡</m:t>
                      </m:r>
                      <m:r>
                        <a:rPr lang="en-CA">
                          <a:latin typeface="Cambria Math"/>
                        </a:rPr>
                        <m:t>)=0</m:t>
                      </m:r>
                    </m:oMath>
                  </m:oMathPara>
                </a14:m>
                <a:endParaRPr lang="en-CA" dirty="0"/>
              </a:p>
            </p:txBody>
          </p:sp>
        </mc:Choice>
        <mc:Fallback xmlns="">
          <p:sp>
            <p:nvSpPr>
              <p:cNvPr id="16" name="Rectangle 15"/>
              <p:cNvSpPr>
                <a:spLocks noRot="1" noChangeAspect="1" noMove="1" noResize="1" noEditPoints="1" noAdjustHandles="1" noChangeArrowheads="1" noChangeShapeType="1" noTextEdit="1"/>
              </p:cNvSpPr>
              <p:nvPr/>
            </p:nvSpPr>
            <p:spPr>
              <a:xfrm>
                <a:off x="2504148" y="2060848"/>
                <a:ext cx="2064027" cy="369332"/>
              </a:xfrm>
              <a:prstGeom prst="rect">
                <a:avLst/>
              </a:prstGeom>
              <a:blipFill rotWithShape="1">
                <a:blip r:embed="rId4"/>
                <a:stretch>
                  <a:fillRect b="-11475"/>
                </a:stretch>
              </a:blipFill>
            </p:spPr>
            <p:txBody>
              <a:bodyPr/>
              <a:lstStyle/>
              <a:p>
                <a:r>
                  <a:rPr lang="en-CA">
                    <a:noFill/>
                  </a:rPr>
                  <a:t> </a:t>
                </a:r>
              </a:p>
            </p:txBody>
          </p:sp>
        </mc:Fallback>
      </mc:AlternateContent>
      <p:sp>
        <p:nvSpPr>
          <p:cNvPr id="17" name="Rectangle 16"/>
          <p:cNvSpPr/>
          <p:nvPr/>
        </p:nvSpPr>
        <p:spPr>
          <a:xfrm>
            <a:off x="2823307" y="2430180"/>
            <a:ext cx="5513350" cy="369332"/>
          </a:xfrm>
          <a:prstGeom prst="rect">
            <a:avLst/>
          </a:prstGeom>
        </p:spPr>
        <p:txBody>
          <a:bodyPr wrap="square">
            <a:spAutoFit/>
          </a:bodyPr>
          <a:lstStyle/>
          <a:p>
            <a:r>
              <a:rPr lang="en-CA" dirty="0"/>
              <a:t>The method of </a:t>
            </a:r>
            <a:r>
              <a:rPr lang="en-US" altLang="zh-CN" dirty="0" smtClean="0"/>
              <a:t>Eigenvalue</a:t>
            </a:r>
            <a:r>
              <a:rPr lang="en-CA" dirty="0" smtClean="0"/>
              <a:t>:   dynamic </a:t>
            </a:r>
            <a:r>
              <a:rPr lang="en-CA" dirty="0"/>
              <a:t>instability </a:t>
            </a:r>
            <a:r>
              <a:rPr lang="en-CA" dirty="0" smtClean="0"/>
              <a:t>regions</a:t>
            </a:r>
            <a:endParaRPr lang="en-CA" dirty="0"/>
          </a:p>
        </p:txBody>
      </p:sp>
      <p:sp>
        <p:nvSpPr>
          <p:cNvPr id="18" name="Title 1"/>
          <p:cNvSpPr>
            <a:spLocks noGrp="1"/>
          </p:cNvSpPr>
          <p:nvPr>
            <p:ph type="title"/>
          </p:nvPr>
        </p:nvSpPr>
        <p:spPr>
          <a:xfrm>
            <a:off x="251520" y="116632"/>
            <a:ext cx="8431455" cy="778098"/>
          </a:xfrm>
        </p:spPr>
        <p:txBody>
          <a:bodyPr>
            <a:normAutofit fontScale="90000"/>
          </a:bodyPr>
          <a:lstStyle/>
          <a:p>
            <a:r>
              <a:rPr lang="zh-CN" altLang="en-US" sz="2400" dirty="0"/>
              <a:t>根据矿柱岩</a:t>
            </a:r>
            <a:r>
              <a:rPr lang="zh-CN" altLang="en-US" sz="2400" dirty="0" smtClean="0"/>
              <a:t>爆的动力扰</a:t>
            </a:r>
            <a:r>
              <a:rPr lang="zh-CN" altLang="en-US" sz="2400" dirty="0"/>
              <a:t>动与矿</a:t>
            </a:r>
            <a:r>
              <a:rPr lang="zh-CN" altLang="en-US" sz="2400" dirty="0" smtClean="0"/>
              <a:t>柱上静压力的关系，岩爆的数学模型</a:t>
            </a:r>
            <a:endParaRPr lang="en-US" sz="2400" dirty="0"/>
          </a:p>
        </p:txBody>
      </p:sp>
    </p:spTree>
    <p:extLst>
      <p:ext uri="{BB962C8B-B14F-4D97-AF65-F5344CB8AC3E}">
        <p14:creationId xmlns:p14="http://schemas.microsoft.com/office/powerpoint/2010/main" val="134399679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706090"/>
          </a:xfrm>
        </p:spPr>
        <p:txBody>
          <a:bodyPr>
            <a:normAutofit fontScale="90000"/>
          </a:bodyPr>
          <a:lstStyle/>
          <a:p>
            <a:r>
              <a:rPr lang="en-US" sz="2800" dirty="0" smtClean="0"/>
              <a:t>Dynamic instability and </a:t>
            </a:r>
            <a:r>
              <a:rPr lang="en-US" sz="2800" dirty="0"/>
              <a:t>Triggered </a:t>
            </a:r>
            <a:r>
              <a:rPr lang="en-US" sz="2800" dirty="0" err="1" smtClean="0"/>
              <a:t>Rockbursts</a:t>
            </a:r>
            <a:r>
              <a:rPr lang="en-US" sz="2800" dirty="0" smtClean="0"/>
              <a:t/>
            </a:r>
            <a:br>
              <a:rPr lang="en-US" sz="2800" dirty="0" smtClean="0"/>
            </a:br>
            <a:r>
              <a:rPr lang="en-US" sz="2800" dirty="0" smtClean="0"/>
              <a:t>(</a:t>
            </a:r>
            <a:r>
              <a:rPr lang="zh-CN" altLang="en-US" sz="2800" dirty="0"/>
              <a:t>诱导岩</a:t>
            </a:r>
            <a:r>
              <a:rPr lang="zh-CN" altLang="en-US" sz="2800" dirty="0" smtClean="0"/>
              <a:t>爆的区域</a:t>
            </a:r>
            <a:r>
              <a:rPr lang="en-US" sz="2800" dirty="0" smtClean="0"/>
              <a:t>)</a:t>
            </a:r>
            <a:endParaRPr lang="en-US" sz="2800" dirty="0"/>
          </a:p>
        </p:txBody>
      </p:sp>
      <p:sp>
        <p:nvSpPr>
          <p:cNvPr id="3" name="Content Placeholder 2"/>
          <p:cNvSpPr>
            <a:spLocks noGrp="1"/>
          </p:cNvSpPr>
          <p:nvPr>
            <p:ph idx="1"/>
          </p:nvPr>
        </p:nvSpPr>
        <p:spPr>
          <a:xfrm>
            <a:off x="395536" y="4005064"/>
            <a:ext cx="8424936" cy="2592288"/>
          </a:xfrm>
        </p:spPr>
        <p:txBody>
          <a:bodyPr>
            <a:normAutofit fontScale="62500" lnSpcReduction="20000"/>
          </a:bodyPr>
          <a:lstStyle/>
          <a:p>
            <a:pPr>
              <a:lnSpc>
                <a:spcPct val="120000"/>
              </a:lnSpc>
              <a:spcBef>
                <a:spcPts val="1200"/>
              </a:spcBef>
              <a:buClr>
                <a:srgbClr val="FF0000"/>
              </a:buClr>
              <a:buFont typeface="Wingdings" panose="05000000000000000000" pitchFamily="2" charset="2"/>
              <a:buChar char="ü"/>
            </a:pPr>
            <a:r>
              <a:rPr lang="en-CA" dirty="0" smtClean="0"/>
              <a:t>If the point lies in the blank region, e.g., B,  then the pillar is stable with bounded responses, which means that no </a:t>
            </a:r>
            <a:r>
              <a:rPr lang="en-CA" dirty="0" err="1" smtClean="0"/>
              <a:t>rockbursts</a:t>
            </a:r>
            <a:r>
              <a:rPr lang="en-CA" dirty="0" smtClean="0"/>
              <a:t> occur</a:t>
            </a:r>
            <a:r>
              <a:rPr lang="en-CA" dirty="0"/>
              <a:t>. </a:t>
            </a:r>
            <a:r>
              <a:rPr lang="en-CA" dirty="0" smtClean="0"/>
              <a:t>(</a:t>
            </a:r>
            <a:r>
              <a:rPr lang="zh-CN" altLang="en-US" dirty="0" smtClean="0">
                <a:solidFill>
                  <a:srgbClr val="FF0000"/>
                </a:solidFill>
              </a:rPr>
              <a:t>边界外无岩爆</a:t>
            </a:r>
            <a:r>
              <a:rPr lang="en-CA" dirty="0" smtClean="0"/>
              <a:t>) </a:t>
            </a:r>
          </a:p>
          <a:p>
            <a:pPr>
              <a:lnSpc>
                <a:spcPct val="120000"/>
              </a:lnSpc>
              <a:spcBef>
                <a:spcPts val="1200"/>
              </a:spcBef>
              <a:buClr>
                <a:srgbClr val="FF0000"/>
              </a:buClr>
              <a:buFont typeface="Wingdings" panose="05000000000000000000" pitchFamily="2" charset="2"/>
              <a:buChar char="ü"/>
            </a:pPr>
            <a:r>
              <a:rPr lang="en-CA" dirty="0" smtClean="0"/>
              <a:t>The system is unstable, and the response grows exponentially with unbounded </a:t>
            </a:r>
            <a:r>
              <a:rPr lang="en-CA" dirty="0"/>
              <a:t>motion. </a:t>
            </a:r>
            <a:r>
              <a:rPr lang="en-CA" dirty="0" smtClean="0"/>
              <a:t>(</a:t>
            </a:r>
            <a:r>
              <a:rPr lang="zh-CN" altLang="en-US" dirty="0">
                <a:solidFill>
                  <a:srgbClr val="FF0000"/>
                </a:solidFill>
              </a:rPr>
              <a:t>边</a:t>
            </a:r>
            <a:r>
              <a:rPr lang="zh-CN" altLang="en-US" dirty="0" smtClean="0">
                <a:solidFill>
                  <a:srgbClr val="FF0000"/>
                </a:solidFill>
              </a:rPr>
              <a:t>界内发生岩爆，位移成指数增长：猛烈、突然</a:t>
            </a:r>
            <a:r>
              <a:rPr lang="en-CA" dirty="0" smtClean="0"/>
              <a:t>)</a:t>
            </a:r>
          </a:p>
          <a:p>
            <a:pPr>
              <a:lnSpc>
                <a:spcPct val="120000"/>
              </a:lnSpc>
              <a:spcBef>
                <a:spcPts val="1200"/>
              </a:spcBef>
              <a:buClr>
                <a:srgbClr val="FF0000"/>
              </a:buClr>
              <a:buFont typeface="Wingdings" panose="05000000000000000000" pitchFamily="2" charset="2"/>
              <a:buChar char="ü"/>
            </a:pPr>
            <a:r>
              <a:rPr lang="en-CA" dirty="0"/>
              <a:t>This gives another explanation of the failure mode of fretting or necking of pillars from the displacement point of view. (</a:t>
            </a:r>
            <a:r>
              <a:rPr lang="zh-CN" altLang="en-US" dirty="0">
                <a:solidFill>
                  <a:srgbClr val="FF0000"/>
                </a:solidFill>
              </a:rPr>
              <a:t>可以解释深部矿柱的破坏形态</a:t>
            </a:r>
            <a:r>
              <a:rPr lang="en-CA" dirty="0" smtClean="0"/>
              <a:t>)</a:t>
            </a:r>
            <a:endParaRPr lang="en-US" dirty="0"/>
          </a:p>
        </p:txBody>
      </p:sp>
      <p:sp>
        <p:nvSpPr>
          <p:cNvPr id="4" name="Slide Number Placeholder 3"/>
          <p:cNvSpPr>
            <a:spLocks noGrp="1"/>
          </p:cNvSpPr>
          <p:nvPr>
            <p:ph type="sldNum" sz="quarter" idx="12"/>
          </p:nvPr>
        </p:nvSpPr>
        <p:spPr/>
        <p:txBody>
          <a:bodyPr/>
          <a:lstStyle/>
          <a:p>
            <a:fld id="{C950AB0B-CD5A-463F-8667-6DFE65F57409}" type="slidenum">
              <a:rPr lang="en-US" smtClean="0"/>
              <a:pPr/>
              <a:t>32</a:t>
            </a:fld>
            <a:endParaRPr lang="en-US"/>
          </a:p>
        </p:txBody>
      </p:sp>
      <p:sp>
        <p:nvSpPr>
          <p:cNvPr id="3379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379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3798"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34818" name="Picture 2"/>
          <p:cNvPicPr>
            <a:picLocks noChangeAspect="1" noChangeArrowheads="1"/>
          </p:cNvPicPr>
          <p:nvPr/>
        </p:nvPicPr>
        <p:blipFill>
          <a:blip r:embed="rId2" cstate="print"/>
          <a:srcRect/>
          <a:stretch>
            <a:fillRect/>
          </a:stretch>
        </p:blipFill>
        <p:spPr bwMode="auto">
          <a:xfrm>
            <a:off x="1475656" y="697449"/>
            <a:ext cx="3323691" cy="2979366"/>
          </a:xfrm>
          <a:prstGeom prst="rect">
            <a:avLst/>
          </a:prstGeom>
          <a:noFill/>
          <a:ln w="9525">
            <a:noFill/>
            <a:miter lim="800000"/>
            <a:headEnd/>
            <a:tailEnd/>
          </a:ln>
        </p:spPr>
      </p:pic>
      <p:sp>
        <p:nvSpPr>
          <p:cNvPr id="5" name="Rectangle 4"/>
          <p:cNvSpPr/>
          <p:nvPr/>
        </p:nvSpPr>
        <p:spPr>
          <a:xfrm>
            <a:off x="4820654" y="3321478"/>
            <a:ext cx="646331" cy="369332"/>
          </a:xfrm>
          <a:prstGeom prst="rect">
            <a:avLst/>
          </a:prstGeom>
        </p:spPr>
        <p:txBody>
          <a:bodyPr wrap="none">
            <a:spAutoFit/>
          </a:bodyPr>
          <a:lstStyle/>
          <a:p>
            <a:r>
              <a:rPr lang="zh-CN" altLang="en-US" dirty="0" smtClean="0"/>
              <a:t>频率</a:t>
            </a:r>
            <a:endParaRPr lang="en-CA" dirty="0"/>
          </a:p>
        </p:txBody>
      </p:sp>
      <p:sp>
        <p:nvSpPr>
          <p:cNvPr id="10" name="Rectangle 9"/>
          <p:cNvSpPr/>
          <p:nvPr/>
        </p:nvSpPr>
        <p:spPr>
          <a:xfrm>
            <a:off x="1152490" y="697449"/>
            <a:ext cx="646331" cy="369332"/>
          </a:xfrm>
          <a:prstGeom prst="rect">
            <a:avLst/>
          </a:prstGeom>
        </p:spPr>
        <p:txBody>
          <a:bodyPr wrap="none">
            <a:spAutoFit/>
          </a:bodyPr>
          <a:lstStyle/>
          <a:p>
            <a:r>
              <a:rPr lang="zh-CN" altLang="en-US" dirty="0" smtClean="0"/>
              <a:t>幅值</a:t>
            </a:r>
            <a:endParaRPr lang="en-CA" dirty="0"/>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152" y="949208"/>
            <a:ext cx="2514155" cy="25569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67544" y="3933056"/>
            <a:ext cx="8229600" cy="2520280"/>
          </a:xfrm>
        </p:spPr>
        <p:txBody>
          <a:bodyPr>
            <a:normAutofit fontScale="70000" lnSpcReduction="20000"/>
          </a:bodyPr>
          <a:lstStyle/>
          <a:p>
            <a:pPr>
              <a:spcAft>
                <a:spcPts val="1200"/>
              </a:spcAft>
              <a:buClr>
                <a:srgbClr val="FF0000"/>
              </a:buClr>
              <a:buFont typeface="Wingdings" panose="05000000000000000000" pitchFamily="2" charset="2"/>
              <a:buChar char="Ø"/>
            </a:pPr>
            <a:r>
              <a:rPr lang="en-AU" b="1" dirty="0" smtClean="0"/>
              <a:t>Damping effect</a:t>
            </a:r>
            <a:r>
              <a:rPr lang="zh-CN" altLang="en-US" b="1" dirty="0" smtClean="0"/>
              <a:t>（</a:t>
            </a:r>
            <a:r>
              <a:rPr lang="zh-CN" altLang="en-US" b="1" dirty="0" smtClean="0">
                <a:solidFill>
                  <a:srgbClr val="FF0000"/>
                </a:solidFill>
              </a:rPr>
              <a:t>阻尼效应</a:t>
            </a:r>
            <a:r>
              <a:rPr lang="zh-CN" altLang="en-US" b="1" dirty="0" smtClean="0"/>
              <a:t>）</a:t>
            </a:r>
            <a:r>
              <a:rPr lang="en-AU" dirty="0" smtClean="0"/>
              <a:t>: With </a:t>
            </a:r>
            <a:r>
              <a:rPr lang="en-AU" dirty="0"/>
              <a:t>the increase of </a:t>
            </a:r>
            <a:r>
              <a:rPr lang="en-AU" dirty="0" smtClean="0"/>
              <a:t>rock damping</a:t>
            </a:r>
            <a:r>
              <a:rPr lang="en-AU" dirty="0"/>
              <a:t>, the minimum excitation amplitude increases accordingly, which suggests damping could reduce the </a:t>
            </a:r>
            <a:r>
              <a:rPr lang="en-AU" dirty="0" err="1"/>
              <a:t>rockburst</a:t>
            </a:r>
            <a:r>
              <a:rPr lang="en-AU" dirty="0"/>
              <a:t> </a:t>
            </a:r>
            <a:r>
              <a:rPr lang="en-AU" dirty="0" smtClean="0"/>
              <a:t>occurrence.</a:t>
            </a:r>
          </a:p>
          <a:p>
            <a:pPr>
              <a:spcAft>
                <a:spcPts val="1200"/>
              </a:spcAft>
              <a:buClr>
                <a:srgbClr val="FF0000"/>
              </a:buClr>
              <a:buFont typeface="Wingdings" panose="05000000000000000000" pitchFamily="2" charset="2"/>
              <a:buChar char="Ø"/>
            </a:pPr>
            <a:r>
              <a:rPr lang="en-AU" b="1" dirty="0" smtClean="0"/>
              <a:t>Perturbation effect</a:t>
            </a:r>
            <a:r>
              <a:rPr lang="zh-CN" altLang="en-US" b="1" dirty="0" smtClean="0"/>
              <a:t>（</a:t>
            </a:r>
            <a:r>
              <a:rPr lang="zh-CN" altLang="en-US" b="1" dirty="0" smtClean="0">
                <a:solidFill>
                  <a:srgbClr val="FF0000"/>
                </a:solidFill>
              </a:rPr>
              <a:t>摄动效应</a:t>
            </a:r>
            <a:r>
              <a:rPr lang="zh-CN" altLang="en-US" b="1" dirty="0" smtClean="0"/>
              <a:t>）</a:t>
            </a:r>
            <a:r>
              <a:rPr lang="en-AU" dirty="0" smtClean="0"/>
              <a:t>: </a:t>
            </a:r>
            <a:r>
              <a:rPr lang="en-AU" dirty="0" err="1" smtClean="0"/>
              <a:t>rockbursts</a:t>
            </a:r>
            <a:r>
              <a:rPr lang="en-AU" dirty="0" smtClean="0"/>
              <a:t> may occur even if the excitation amplitude is small during parametric resonance.</a:t>
            </a:r>
          </a:p>
          <a:p>
            <a:pPr>
              <a:spcAft>
                <a:spcPts val="1200"/>
              </a:spcAft>
              <a:buClr>
                <a:srgbClr val="FF0000"/>
              </a:buClr>
              <a:buFont typeface="Wingdings" panose="05000000000000000000" pitchFamily="2" charset="2"/>
              <a:buChar char="Ø"/>
            </a:pPr>
            <a:r>
              <a:rPr lang="en-AU" b="1" dirty="0" smtClean="0"/>
              <a:t>Mechanism of parametric resonance</a:t>
            </a:r>
            <a:r>
              <a:rPr lang="zh-CN" altLang="en-US" b="1" dirty="0" smtClean="0"/>
              <a:t>（</a:t>
            </a:r>
            <a:r>
              <a:rPr lang="zh-CN" altLang="en-US" b="1" dirty="0" smtClean="0">
                <a:solidFill>
                  <a:srgbClr val="FF0000"/>
                </a:solidFill>
              </a:rPr>
              <a:t>参数共振效应</a:t>
            </a:r>
            <a:r>
              <a:rPr lang="zh-CN" altLang="en-US" b="1" dirty="0" smtClean="0"/>
              <a:t>）</a:t>
            </a:r>
            <a:r>
              <a:rPr lang="en-AU" dirty="0" smtClean="0"/>
              <a:t>: the excitation frequency  is twice the pillar natural frequency.</a:t>
            </a:r>
            <a:endParaRPr lang="en-US" dirty="0"/>
          </a:p>
        </p:txBody>
      </p:sp>
      <p:sp>
        <p:nvSpPr>
          <p:cNvPr id="4" name="Slide Number Placeholder 3"/>
          <p:cNvSpPr>
            <a:spLocks noGrp="1"/>
          </p:cNvSpPr>
          <p:nvPr>
            <p:ph type="sldNum" sz="quarter" idx="12"/>
          </p:nvPr>
        </p:nvSpPr>
        <p:spPr/>
        <p:txBody>
          <a:bodyPr/>
          <a:lstStyle/>
          <a:p>
            <a:fld id="{C950AB0B-CD5A-463F-8667-6DFE65F57409}" type="slidenum">
              <a:rPr lang="en-US" smtClean="0"/>
              <a:pPr/>
              <a:t>33</a:t>
            </a:fld>
            <a:endParaRPr lang="en-US"/>
          </a:p>
        </p:txBody>
      </p:sp>
      <p:pic>
        <p:nvPicPr>
          <p:cNvPr id="39937" name="Picture 1"/>
          <p:cNvPicPr>
            <a:picLocks noChangeAspect="1" noChangeArrowheads="1"/>
          </p:cNvPicPr>
          <p:nvPr/>
        </p:nvPicPr>
        <p:blipFill>
          <a:blip r:embed="rId2" cstate="print"/>
          <a:srcRect/>
          <a:stretch>
            <a:fillRect/>
          </a:stretch>
        </p:blipFill>
        <p:spPr bwMode="auto">
          <a:xfrm>
            <a:off x="2237259" y="58291"/>
            <a:ext cx="3934966" cy="357301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21088"/>
            <a:ext cx="8507288" cy="2160240"/>
          </a:xfrm>
        </p:spPr>
        <p:txBody>
          <a:bodyPr>
            <a:normAutofit fontScale="92500"/>
          </a:bodyPr>
          <a:lstStyle/>
          <a:p>
            <a:pPr>
              <a:buClr>
                <a:srgbClr val="FF0000"/>
              </a:buClr>
              <a:buFont typeface="Wingdings" panose="05000000000000000000" pitchFamily="2" charset="2"/>
              <a:buChar char="ü"/>
            </a:pPr>
            <a:r>
              <a:rPr lang="en-US" sz="2600" dirty="0" err="1" smtClean="0"/>
              <a:t>Rockbursts</a:t>
            </a:r>
            <a:r>
              <a:rPr lang="en-US" sz="2600" dirty="0" smtClean="0"/>
              <a:t> may occur at </a:t>
            </a:r>
            <a:r>
              <a:rPr lang="en-US" sz="2600" dirty="0" smtClean="0">
                <a:solidFill>
                  <a:srgbClr val="0070C0"/>
                </a:solidFill>
              </a:rPr>
              <a:t>all depth of excavations</a:t>
            </a:r>
            <a:r>
              <a:rPr lang="en-US" sz="2600" dirty="0" smtClean="0"/>
              <a:t>.</a:t>
            </a:r>
            <a:r>
              <a:rPr lang="zh-CN" altLang="en-US" sz="2600" b="1" dirty="0"/>
              <a:t> </a:t>
            </a:r>
            <a:endParaRPr lang="en-US" altLang="zh-CN" sz="2600" b="1" dirty="0" smtClean="0"/>
          </a:p>
          <a:p>
            <a:pPr>
              <a:buNone/>
            </a:pPr>
            <a:r>
              <a:rPr lang="zh-CN" altLang="en-US" sz="2600" b="1" dirty="0" smtClean="0"/>
              <a:t>（岩爆可能发生在任何深度，</a:t>
            </a:r>
            <a:r>
              <a:rPr lang="zh-CN" altLang="en-US" sz="2600" b="1" dirty="0"/>
              <a:t>深</a:t>
            </a:r>
            <a:r>
              <a:rPr lang="zh-CN" altLang="en-US" sz="2600" b="1" dirty="0" smtClean="0"/>
              <a:t>度增加只是增加了发生的可能性，</a:t>
            </a:r>
            <a:r>
              <a:rPr lang="zh-CN" altLang="en-US" sz="2600" b="1" dirty="0"/>
              <a:t>这</a:t>
            </a:r>
            <a:r>
              <a:rPr lang="zh-CN" altLang="en-US" sz="2600" b="1" dirty="0" smtClean="0"/>
              <a:t>与前苏联学者 屠</a:t>
            </a:r>
            <a:r>
              <a:rPr lang="zh-CN" altLang="en-US" sz="2600" b="1" dirty="0"/>
              <a:t>尔昌宁诺</a:t>
            </a:r>
            <a:r>
              <a:rPr lang="zh-CN" altLang="en-US" sz="2600" b="1" dirty="0" smtClean="0"/>
              <a:t>夫 的观测相一致）</a:t>
            </a:r>
            <a:endParaRPr lang="en-US" sz="2600" dirty="0" smtClean="0"/>
          </a:p>
          <a:p>
            <a:pPr>
              <a:buClr>
                <a:srgbClr val="FF0000"/>
              </a:buClr>
              <a:buFont typeface="Wingdings" panose="05000000000000000000" pitchFamily="2" charset="2"/>
              <a:buChar char="ü"/>
            </a:pPr>
            <a:r>
              <a:rPr lang="en-US" sz="2600" dirty="0" smtClean="0"/>
              <a:t>In </a:t>
            </a:r>
            <a:r>
              <a:rPr lang="en-US" sz="2600" dirty="0" err="1" smtClean="0"/>
              <a:t>rockbursts</a:t>
            </a:r>
            <a:r>
              <a:rPr lang="en-US" sz="2600" dirty="0" smtClean="0"/>
              <a:t>, the stress in the rock does </a:t>
            </a:r>
            <a:r>
              <a:rPr lang="en-US" sz="2600" dirty="0" smtClean="0">
                <a:solidFill>
                  <a:srgbClr val="00B0F0"/>
                </a:solidFill>
              </a:rPr>
              <a:t>not necessarily exceed its strength</a:t>
            </a:r>
            <a:r>
              <a:rPr lang="en-US" sz="2600" dirty="0" smtClean="0"/>
              <a:t>.</a:t>
            </a:r>
            <a:r>
              <a:rPr lang="zh-CN" altLang="en-US" sz="2600" dirty="0" smtClean="0"/>
              <a:t>（</a:t>
            </a:r>
            <a:r>
              <a:rPr lang="zh-CN" altLang="en-US" sz="2600" b="1" dirty="0" smtClean="0"/>
              <a:t>岩爆矿柱的原岩应力不一定超过岩石的强度）</a:t>
            </a:r>
            <a:endParaRPr lang="en-US" sz="2600" dirty="0"/>
          </a:p>
        </p:txBody>
      </p:sp>
      <p:sp>
        <p:nvSpPr>
          <p:cNvPr id="4" name="Slide Number Placeholder 3"/>
          <p:cNvSpPr>
            <a:spLocks noGrp="1"/>
          </p:cNvSpPr>
          <p:nvPr>
            <p:ph type="sldNum" sz="quarter" idx="12"/>
          </p:nvPr>
        </p:nvSpPr>
        <p:spPr/>
        <p:txBody>
          <a:bodyPr/>
          <a:lstStyle/>
          <a:p>
            <a:fld id="{C950AB0B-CD5A-463F-8667-6DFE65F57409}" type="slidenum">
              <a:rPr lang="en-US" smtClean="0"/>
              <a:pPr/>
              <a:t>34</a:t>
            </a:fld>
            <a:endParaRPr lang="en-US"/>
          </a:p>
        </p:txBody>
      </p:sp>
      <p:sp>
        <p:nvSpPr>
          <p:cNvPr id="2765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27649" name="Picture 2"/>
          <p:cNvPicPr>
            <a:picLocks noChangeAspect="1" noChangeArrowheads="1"/>
          </p:cNvPicPr>
          <p:nvPr/>
        </p:nvPicPr>
        <p:blipFill>
          <a:blip r:embed="rId3" cstate="print"/>
          <a:srcRect/>
          <a:stretch>
            <a:fillRect/>
          </a:stretch>
        </p:blipFill>
        <p:spPr bwMode="auto">
          <a:xfrm>
            <a:off x="1907704" y="0"/>
            <a:ext cx="4864444" cy="3501008"/>
          </a:xfrm>
          <a:prstGeom prst="rect">
            <a:avLst/>
          </a:prstGeom>
          <a:noFill/>
        </p:spPr>
      </p:pic>
      <p:sp>
        <p:nvSpPr>
          <p:cNvPr id="27651" name="Rectangle 3"/>
          <p:cNvSpPr>
            <a:spLocks noChangeArrowheads="1"/>
          </p:cNvSpPr>
          <p:nvPr/>
        </p:nvSpPr>
        <p:spPr bwMode="auto">
          <a:xfrm>
            <a:off x="2411760" y="3645024"/>
            <a:ext cx="4608512"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CA" altLang="ja-JP" sz="2000" b="0" i="0" u="none" strike="noStrike" cap="none" normalizeH="0" baseline="0" dirty="0" smtClean="0">
                <a:ln>
                  <a:noFill/>
                </a:ln>
                <a:solidFill>
                  <a:schemeClr val="tx1"/>
                </a:solidFill>
                <a:effectLst/>
                <a:latin typeface="Times New Roman" pitchFamily="18" charset="0"/>
                <a:ea typeface="MS Mincho" pitchFamily="49" charset="-128"/>
                <a:cs typeface="Times New Roman" pitchFamily="18" charset="0"/>
              </a:rPr>
              <a:t>Static and dynamic forces for </a:t>
            </a:r>
            <a:r>
              <a:rPr kumimoji="0" lang="en-CA" altLang="ja-JP" sz="2000" b="0" i="0" u="none" strike="noStrike" cap="none" normalizeH="0" baseline="0" dirty="0" err="1" smtClean="0">
                <a:ln>
                  <a:noFill/>
                </a:ln>
                <a:solidFill>
                  <a:schemeClr val="tx1"/>
                </a:solidFill>
                <a:effectLst/>
                <a:latin typeface="Times New Roman" pitchFamily="18" charset="0"/>
                <a:ea typeface="MS Mincho" pitchFamily="49" charset="-128"/>
                <a:cs typeface="Times New Roman" pitchFamily="18" charset="0"/>
              </a:rPr>
              <a:t>rockbursts</a:t>
            </a:r>
            <a:endParaRPr kumimoji="0" lang="en-US" altLang="ja-JP"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27653"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7655"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2" name="Object 11"/>
          <p:cNvGraphicFramePr>
            <a:graphicFrameLocks noChangeAspect="1"/>
          </p:cNvGraphicFramePr>
          <p:nvPr>
            <p:extLst>
              <p:ext uri="{D42A27DB-BD31-4B8C-83A1-F6EECF244321}">
                <p14:modId xmlns:p14="http://schemas.microsoft.com/office/powerpoint/2010/main" val="3747580293"/>
              </p:ext>
            </p:extLst>
          </p:nvPr>
        </p:nvGraphicFramePr>
        <p:xfrm>
          <a:off x="3979886" y="3333403"/>
          <a:ext cx="720080" cy="288032"/>
        </p:xfrm>
        <a:graphic>
          <a:graphicData uri="http://schemas.openxmlformats.org/presentationml/2006/ole">
            <mc:AlternateContent xmlns:mc="http://schemas.openxmlformats.org/markup-compatibility/2006">
              <mc:Choice xmlns:v="urn:schemas-microsoft-com:vml" Requires="v">
                <p:oleObj spid="_x0000_s9229" name="Equation" r:id="rId4" imgW="469800" imgH="177480" progId="Equation.3">
                  <p:embed/>
                </p:oleObj>
              </mc:Choice>
              <mc:Fallback>
                <p:oleObj name="Equation" r:id="rId4" imgW="469800" imgH="177480" progId="Equation.3">
                  <p:embed/>
                  <p:pic>
                    <p:nvPicPr>
                      <p:cNvPr id="0" name="Picture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79886" y="3333403"/>
                        <a:ext cx="720080" cy="2880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Rectangle 9"/>
          <p:cNvSpPr/>
          <p:nvPr/>
        </p:nvSpPr>
        <p:spPr>
          <a:xfrm>
            <a:off x="6806428" y="2952146"/>
            <a:ext cx="877163" cy="369332"/>
          </a:xfrm>
          <a:prstGeom prst="rect">
            <a:avLst/>
          </a:prstGeom>
        </p:spPr>
        <p:txBody>
          <a:bodyPr wrap="none">
            <a:spAutoFit/>
          </a:bodyPr>
          <a:lstStyle/>
          <a:p>
            <a:r>
              <a:rPr lang="zh-CN" altLang="en-US" dirty="0" smtClean="0"/>
              <a:t>静应力</a:t>
            </a:r>
            <a:endParaRPr lang="en-CA" dirty="0"/>
          </a:p>
        </p:txBody>
      </p:sp>
      <p:sp>
        <p:nvSpPr>
          <p:cNvPr id="11" name="Rectangle 10"/>
          <p:cNvSpPr/>
          <p:nvPr/>
        </p:nvSpPr>
        <p:spPr>
          <a:xfrm>
            <a:off x="1030541" y="216328"/>
            <a:ext cx="1107996" cy="369332"/>
          </a:xfrm>
          <a:prstGeom prst="rect">
            <a:avLst/>
          </a:prstGeom>
        </p:spPr>
        <p:txBody>
          <a:bodyPr wrap="none">
            <a:spAutoFit/>
          </a:bodyPr>
          <a:lstStyle/>
          <a:p>
            <a:r>
              <a:rPr lang="zh-CN" altLang="en-US" dirty="0" smtClean="0"/>
              <a:t>扰动幅值</a:t>
            </a:r>
            <a:endParaRPr lang="en-CA"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229600" cy="562074"/>
          </a:xfrm>
        </p:spPr>
        <p:txBody>
          <a:bodyPr>
            <a:noAutofit/>
          </a:bodyPr>
          <a:lstStyle/>
          <a:p>
            <a:r>
              <a:rPr lang="en-CA" sz="3200" dirty="0"/>
              <a:t>INDUCED </a:t>
            </a:r>
            <a:r>
              <a:rPr lang="en-CA" sz="3200" dirty="0" smtClean="0"/>
              <a:t>ROCKBURSTS(</a:t>
            </a:r>
            <a:r>
              <a:rPr lang="zh-CN" altLang="en-US" sz="3200" dirty="0" smtClean="0"/>
              <a:t>激励</a:t>
            </a:r>
            <a:r>
              <a:rPr lang="zh-CN" altLang="en-US" sz="3200" b="1" dirty="0" smtClean="0"/>
              <a:t>岩爆）</a:t>
            </a:r>
            <a:endParaRPr lang="en-CA" sz="3200" dirty="0"/>
          </a:p>
        </p:txBody>
      </p:sp>
      <p:sp>
        <p:nvSpPr>
          <p:cNvPr id="4" name="Slide Number Placeholder 3"/>
          <p:cNvSpPr>
            <a:spLocks noGrp="1"/>
          </p:cNvSpPr>
          <p:nvPr>
            <p:ph type="sldNum" sz="quarter" idx="12"/>
          </p:nvPr>
        </p:nvSpPr>
        <p:spPr/>
        <p:txBody>
          <a:bodyPr/>
          <a:lstStyle/>
          <a:p>
            <a:fld id="{C950AB0B-CD5A-463F-8667-6DFE65F57409}" type="slidenum">
              <a:rPr lang="en-US" smtClean="0"/>
              <a:pPr/>
              <a:t>35</a:t>
            </a:fld>
            <a:endParaRPr lang="en-US"/>
          </a:p>
        </p:txBody>
      </p:sp>
      <p:pic>
        <p:nvPicPr>
          <p:cNvPr id="5" name="Picture 4"/>
          <p:cNvPicPr/>
          <p:nvPr/>
        </p:nvPicPr>
        <p:blipFill>
          <a:blip r:embed="rId2" cstate="print"/>
          <a:srcRect/>
          <a:stretch>
            <a:fillRect/>
          </a:stretch>
        </p:blipFill>
        <p:spPr bwMode="auto">
          <a:xfrm>
            <a:off x="1710450" y="787202"/>
            <a:ext cx="5040560" cy="3096344"/>
          </a:xfrm>
          <a:prstGeom prst="rect">
            <a:avLst/>
          </a:prstGeom>
          <a:noFill/>
          <a:ln w="9525">
            <a:noFill/>
            <a:miter lim="800000"/>
            <a:headEnd/>
            <a:tailEnd/>
          </a:ln>
        </p:spPr>
      </p:pic>
      <p:sp>
        <p:nvSpPr>
          <p:cNvPr id="6" name="Content Placeholder 2"/>
          <p:cNvSpPr>
            <a:spLocks noGrp="1"/>
          </p:cNvSpPr>
          <p:nvPr>
            <p:ph idx="1"/>
          </p:nvPr>
        </p:nvSpPr>
        <p:spPr>
          <a:xfrm>
            <a:off x="395536" y="4198060"/>
            <a:ext cx="8507288" cy="2560548"/>
          </a:xfrm>
        </p:spPr>
        <p:txBody>
          <a:bodyPr>
            <a:normAutofit lnSpcReduction="10000"/>
          </a:bodyPr>
          <a:lstStyle/>
          <a:p>
            <a:pPr>
              <a:buClr>
                <a:srgbClr val="FF0000"/>
              </a:buClr>
              <a:buFont typeface="Wingdings" panose="05000000000000000000" pitchFamily="2" charset="2"/>
              <a:buChar char="ü"/>
            </a:pPr>
            <a:r>
              <a:rPr lang="en-CA" sz="2400" dirty="0" smtClean="0"/>
              <a:t>The boundaries </a:t>
            </a:r>
            <a:r>
              <a:rPr lang="en-CA" sz="2400" dirty="0"/>
              <a:t>are </a:t>
            </a:r>
            <a:r>
              <a:rPr lang="en-CA" sz="2400" dirty="0">
                <a:solidFill>
                  <a:srgbClr val="0070C0"/>
                </a:solidFill>
              </a:rPr>
              <a:t>nonlinear</a:t>
            </a:r>
            <a:r>
              <a:rPr lang="en-CA" sz="2400" dirty="0"/>
              <a:t> and </a:t>
            </a:r>
            <a:r>
              <a:rPr lang="en-CA" sz="2400" dirty="0" smtClean="0"/>
              <a:t>complex </a:t>
            </a:r>
            <a:r>
              <a:rPr lang="en-US" altLang="zh-CN" sz="2400" b="1" dirty="0" err="1"/>
              <a:t>Nonli</a:t>
            </a:r>
            <a:r>
              <a:rPr lang="en-CA" altLang="zh-CN" sz="2400" b="1" dirty="0"/>
              <a:t>n</a:t>
            </a:r>
            <a:r>
              <a:rPr lang="en-US" altLang="zh-CN" sz="2400" b="1" dirty="0"/>
              <a:t>ear </a:t>
            </a:r>
            <a:r>
              <a:rPr lang="en-US" altLang="zh-CN" sz="2400" b="1" dirty="0" smtClean="0"/>
              <a:t>Effect</a:t>
            </a:r>
            <a:endParaRPr lang="en-CA" altLang="zh-CN" sz="2400" dirty="0"/>
          </a:p>
          <a:p>
            <a:pPr marL="0" indent="0">
              <a:buClr>
                <a:srgbClr val="FF0000"/>
              </a:buClr>
              <a:buNone/>
            </a:pPr>
            <a:r>
              <a:rPr lang="en-CA" altLang="zh-CN" sz="2400" dirty="0"/>
              <a:t> </a:t>
            </a:r>
            <a:r>
              <a:rPr lang="en-CA" altLang="zh-CN" sz="2400" dirty="0" smtClean="0"/>
              <a:t>     (</a:t>
            </a:r>
            <a:r>
              <a:rPr lang="zh-CN" altLang="en-US" sz="2400" b="1" dirty="0" smtClean="0">
                <a:solidFill>
                  <a:srgbClr val="FF0000"/>
                </a:solidFill>
              </a:rPr>
              <a:t>复杂的非</a:t>
            </a:r>
            <a:r>
              <a:rPr lang="zh-CN" altLang="en-US" sz="2400" b="1" dirty="0">
                <a:solidFill>
                  <a:srgbClr val="FF0000"/>
                </a:solidFill>
              </a:rPr>
              <a:t>线性效</a:t>
            </a:r>
            <a:r>
              <a:rPr lang="zh-CN" altLang="en-US" sz="2400" b="1" dirty="0" smtClean="0">
                <a:solidFill>
                  <a:srgbClr val="FF0000"/>
                </a:solidFill>
              </a:rPr>
              <a:t>应</a:t>
            </a:r>
            <a:r>
              <a:rPr lang="en-CA" altLang="zh-CN" sz="2400" b="1" dirty="0" smtClean="0"/>
              <a:t>)</a:t>
            </a:r>
            <a:endParaRPr lang="en-CA" sz="2400" dirty="0" smtClean="0"/>
          </a:p>
          <a:p>
            <a:pPr>
              <a:buClr>
                <a:srgbClr val="FF0000"/>
              </a:buClr>
              <a:buFont typeface="Wingdings" panose="05000000000000000000" pitchFamily="2" charset="2"/>
              <a:buChar char="ü"/>
            </a:pPr>
            <a:r>
              <a:rPr lang="en-US" altLang="zh-CN" sz="2400" dirty="0" smtClean="0"/>
              <a:t>The</a:t>
            </a:r>
            <a:r>
              <a:rPr lang="zh-CN" altLang="en-US" sz="2400" dirty="0"/>
              <a:t> </a:t>
            </a:r>
            <a:r>
              <a:rPr lang="en-US" altLang="zh-CN" sz="2400" dirty="0" smtClean="0"/>
              <a:t>occurrence</a:t>
            </a:r>
            <a:r>
              <a:rPr lang="zh-CN" altLang="en-US" sz="2400" dirty="0" smtClean="0"/>
              <a:t>：</a:t>
            </a:r>
            <a:r>
              <a:rPr lang="en-US" altLang="zh-CN" sz="2400" dirty="0" smtClean="0"/>
              <a:t>amplitude and frequency relationship</a:t>
            </a:r>
          </a:p>
          <a:p>
            <a:pPr marL="0" indent="0">
              <a:buClr>
                <a:srgbClr val="FF0000"/>
              </a:buClr>
              <a:buNone/>
            </a:pPr>
            <a:r>
              <a:rPr lang="en-US" altLang="zh-CN" sz="2400" dirty="0"/>
              <a:t> </a:t>
            </a:r>
            <a:r>
              <a:rPr lang="en-US" altLang="zh-CN" sz="2400" dirty="0" smtClean="0"/>
              <a:t>     </a:t>
            </a:r>
            <a:r>
              <a:rPr lang="en-CA" altLang="zh-CN" sz="2400" dirty="0" smtClean="0"/>
              <a:t>(</a:t>
            </a:r>
            <a:r>
              <a:rPr lang="zh-CN" altLang="en-US" sz="2400" b="1" dirty="0" smtClean="0">
                <a:solidFill>
                  <a:srgbClr val="FF0000"/>
                </a:solidFill>
              </a:rPr>
              <a:t>并不是爆破扰动越大</a:t>
            </a:r>
            <a:r>
              <a:rPr lang="en-CA" altLang="zh-CN" sz="2400" b="1" dirty="0" smtClean="0">
                <a:solidFill>
                  <a:srgbClr val="FF0000"/>
                </a:solidFill>
              </a:rPr>
              <a:t>,</a:t>
            </a:r>
            <a:r>
              <a:rPr lang="zh-CN" altLang="en-US" sz="2400" b="1" dirty="0" smtClean="0">
                <a:solidFill>
                  <a:srgbClr val="FF0000"/>
                </a:solidFill>
              </a:rPr>
              <a:t>岩爆就一定发生</a:t>
            </a:r>
            <a:r>
              <a:rPr lang="en-CA" altLang="zh-CN" sz="2400" b="1" dirty="0" smtClean="0"/>
              <a:t>)</a:t>
            </a:r>
            <a:endParaRPr lang="en-US" altLang="zh-CN" sz="2400" dirty="0" smtClean="0"/>
          </a:p>
          <a:p>
            <a:pPr>
              <a:buClr>
                <a:srgbClr val="FF0000"/>
              </a:buClr>
              <a:buFont typeface="Wingdings" panose="05000000000000000000" pitchFamily="2" charset="2"/>
              <a:buChar char="ü"/>
            </a:pPr>
            <a:r>
              <a:rPr lang="en-US" sz="2400" dirty="0" smtClean="0"/>
              <a:t>Mechanism of De-stressing Blasting: to reduce </a:t>
            </a:r>
            <a:r>
              <a:rPr lang="el-GR" sz="2400" dirty="0" smtClean="0"/>
              <a:t>μ</a:t>
            </a:r>
            <a:r>
              <a:rPr lang="en-CA" sz="2400" dirty="0" smtClean="0"/>
              <a:t> </a:t>
            </a:r>
          </a:p>
          <a:p>
            <a:pPr marL="0" indent="0">
              <a:buNone/>
            </a:pPr>
            <a:r>
              <a:rPr lang="en-US" altLang="zh-CN" sz="2400" dirty="0" smtClean="0"/>
              <a:t>      </a:t>
            </a:r>
            <a:r>
              <a:rPr lang="en-CA" altLang="zh-CN" sz="2400" dirty="0" smtClean="0"/>
              <a:t>(</a:t>
            </a:r>
            <a:r>
              <a:rPr lang="zh-CN" altLang="en-US" sz="2400" b="1" dirty="0" smtClean="0">
                <a:solidFill>
                  <a:srgbClr val="FF0000"/>
                </a:solidFill>
              </a:rPr>
              <a:t>卸压爆破</a:t>
            </a:r>
            <a:r>
              <a:rPr lang="zh-CN" altLang="en-US" sz="2400" b="1" dirty="0">
                <a:solidFill>
                  <a:srgbClr val="FF0000"/>
                </a:solidFill>
              </a:rPr>
              <a:t>减轻</a:t>
            </a:r>
            <a:r>
              <a:rPr lang="zh-CN" altLang="en-US" sz="2400" b="1" dirty="0" smtClean="0">
                <a:solidFill>
                  <a:srgbClr val="FF0000"/>
                </a:solidFill>
              </a:rPr>
              <a:t>岩爆的机理</a:t>
            </a:r>
            <a:r>
              <a:rPr lang="en-CA" altLang="zh-CN" sz="2400" b="1" dirty="0" smtClean="0"/>
              <a:t>)</a:t>
            </a:r>
            <a:endParaRPr lang="en-CA" sz="2400" dirty="0" smtClean="0"/>
          </a:p>
        </p:txBody>
      </p:sp>
      <p:cxnSp>
        <p:nvCxnSpPr>
          <p:cNvPr id="7" name="Straight Connector 6"/>
          <p:cNvCxnSpPr/>
          <p:nvPr/>
        </p:nvCxnSpPr>
        <p:spPr>
          <a:xfrm>
            <a:off x="4788024" y="764704"/>
            <a:ext cx="0" cy="343335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632397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A case study </a:t>
            </a:r>
            <a:r>
              <a:rPr lang="zh-CN" altLang="en-US" dirty="0" smtClean="0"/>
              <a:t>实例研究</a:t>
            </a:r>
            <a:endParaRPr lang="en-CA" dirty="0"/>
          </a:p>
        </p:txBody>
      </p:sp>
      <p:sp>
        <p:nvSpPr>
          <p:cNvPr id="3" name="Content Placeholder 2"/>
          <p:cNvSpPr>
            <a:spLocks noGrp="1"/>
          </p:cNvSpPr>
          <p:nvPr>
            <p:ph idx="1"/>
          </p:nvPr>
        </p:nvSpPr>
        <p:spPr/>
        <p:txBody>
          <a:bodyPr/>
          <a:lstStyle/>
          <a:p>
            <a:endParaRPr lang="en-CA"/>
          </a:p>
        </p:txBody>
      </p:sp>
      <p:sp>
        <p:nvSpPr>
          <p:cNvPr id="4" name="Slide Number Placeholder 3"/>
          <p:cNvSpPr>
            <a:spLocks noGrp="1"/>
          </p:cNvSpPr>
          <p:nvPr>
            <p:ph type="sldNum" sz="quarter" idx="12"/>
          </p:nvPr>
        </p:nvSpPr>
        <p:spPr/>
        <p:txBody>
          <a:bodyPr/>
          <a:lstStyle/>
          <a:p>
            <a:fld id="{C950AB0B-CD5A-463F-8667-6DFE65F57409}" type="slidenum">
              <a:rPr lang="en-US" smtClean="0"/>
              <a:pPr/>
              <a:t>36</a:t>
            </a:fld>
            <a:endParaRPr lang="en-US"/>
          </a:p>
        </p:txBody>
      </p:sp>
      <p:pic>
        <p:nvPicPr>
          <p:cNvPr id="819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800000">
            <a:off x="1691679" y="1268760"/>
            <a:ext cx="6104284" cy="5277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Straight Connector 5"/>
          <p:cNvCxnSpPr/>
          <p:nvPr/>
        </p:nvCxnSpPr>
        <p:spPr>
          <a:xfrm>
            <a:off x="1763688" y="5157192"/>
            <a:ext cx="115212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83263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rmAutofit fontScale="90000"/>
          </a:bodyPr>
          <a:lstStyle/>
          <a:p>
            <a:r>
              <a:rPr lang="zh-CN" altLang="en-US" dirty="0" smtClean="0"/>
              <a:t>加拿大主要金属矿产分布</a:t>
            </a:r>
            <a:endParaRPr lang="en-CA" dirty="0"/>
          </a:p>
        </p:txBody>
      </p:sp>
      <p:sp>
        <p:nvSpPr>
          <p:cNvPr id="3" name="Content Placeholder 2"/>
          <p:cNvSpPr>
            <a:spLocks noGrp="1"/>
          </p:cNvSpPr>
          <p:nvPr>
            <p:ph idx="1"/>
          </p:nvPr>
        </p:nvSpPr>
        <p:spPr/>
        <p:txBody>
          <a:bodyPr/>
          <a:lstStyle/>
          <a:p>
            <a:endParaRPr lang="en-CA"/>
          </a:p>
        </p:txBody>
      </p:sp>
      <p:sp>
        <p:nvSpPr>
          <p:cNvPr id="4" name="Slide Number Placeholder 3"/>
          <p:cNvSpPr>
            <a:spLocks noGrp="1"/>
          </p:cNvSpPr>
          <p:nvPr>
            <p:ph type="sldNum" sz="quarter" idx="12"/>
          </p:nvPr>
        </p:nvSpPr>
        <p:spPr/>
        <p:txBody>
          <a:bodyPr/>
          <a:lstStyle/>
          <a:p>
            <a:fld id="{C950AB0B-CD5A-463F-8667-6DFE65F57409}" type="slidenum">
              <a:rPr lang="en-US" smtClean="0"/>
              <a:pPr/>
              <a:t>37</a:t>
            </a:fld>
            <a:endParaRPr lang="en-US"/>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980728"/>
            <a:ext cx="7344816" cy="56559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p:cNvSpPr/>
          <p:nvPr/>
        </p:nvSpPr>
        <p:spPr>
          <a:xfrm>
            <a:off x="4572000" y="4365104"/>
            <a:ext cx="576064" cy="79208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0000"/>
              </a:solidFill>
            </a:endParaRPr>
          </a:p>
        </p:txBody>
      </p:sp>
    </p:spTree>
    <p:extLst>
      <p:ext uri="{BB962C8B-B14F-4D97-AF65-F5344CB8AC3E}">
        <p14:creationId xmlns:p14="http://schemas.microsoft.com/office/powerpoint/2010/main" val="300496685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CA"/>
          </a:p>
        </p:txBody>
      </p:sp>
      <p:sp>
        <p:nvSpPr>
          <p:cNvPr id="4" name="Slide Number Placeholder 3"/>
          <p:cNvSpPr>
            <a:spLocks noGrp="1"/>
          </p:cNvSpPr>
          <p:nvPr>
            <p:ph type="sldNum" sz="quarter" idx="12"/>
          </p:nvPr>
        </p:nvSpPr>
        <p:spPr/>
        <p:txBody>
          <a:bodyPr/>
          <a:lstStyle/>
          <a:p>
            <a:fld id="{C950AB0B-CD5A-463F-8667-6DFE65F57409}" type="slidenum">
              <a:rPr lang="en-US" smtClean="0"/>
              <a:pPr/>
              <a:t>38</a:t>
            </a:fld>
            <a:endParaRPr lang="en-US"/>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141"/>
            <a:ext cx="4680520" cy="6624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116631"/>
            <a:ext cx="3384376" cy="63910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Oval 5"/>
          <p:cNvSpPr/>
          <p:nvPr/>
        </p:nvSpPr>
        <p:spPr>
          <a:xfrm>
            <a:off x="6624228" y="0"/>
            <a:ext cx="864096" cy="65486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0000"/>
              </a:solidFill>
            </a:endParaRPr>
          </a:p>
        </p:txBody>
      </p:sp>
      <p:sp>
        <p:nvSpPr>
          <p:cNvPr id="7" name="Oval 6"/>
          <p:cNvSpPr/>
          <p:nvPr/>
        </p:nvSpPr>
        <p:spPr>
          <a:xfrm>
            <a:off x="6516216" y="1844824"/>
            <a:ext cx="1152128" cy="65486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0000"/>
              </a:solidFill>
            </a:endParaRPr>
          </a:p>
        </p:txBody>
      </p:sp>
      <p:sp>
        <p:nvSpPr>
          <p:cNvPr id="8" name="Oval 7"/>
          <p:cNvSpPr/>
          <p:nvPr/>
        </p:nvSpPr>
        <p:spPr>
          <a:xfrm>
            <a:off x="6624228" y="3789040"/>
            <a:ext cx="864096" cy="65486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FF0000"/>
              </a:solidFill>
            </a:endParaRPr>
          </a:p>
        </p:txBody>
      </p:sp>
    </p:spTree>
    <p:extLst>
      <p:ext uri="{BB962C8B-B14F-4D97-AF65-F5344CB8AC3E}">
        <p14:creationId xmlns:p14="http://schemas.microsoft.com/office/powerpoint/2010/main" val="40272708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Geology </a:t>
            </a:r>
            <a:r>
              <a:rPr lang="zh-CN" altLang="en-US" dirty="0" smtClean="0"/>
              <a:t>地质情况</a:t>
            </a:r>
            <a:endParaRPr lang="en-CA" dirty="0"/>
          </a:p>
        </p:txBody>
      </p:sp>
      <p:sp>
        <p:nvSpPr>
          <p:cNvPr id="3" name="Content Placeholder 2"/>
          <p:cNvSpPr>
            <a:spLocks noGrp="1"/>
          </p:cNvSpPr>
          <p:nvPr>
            <p:ph idx="1"/>
          </p:nvPr>
        </p:nvSpPr>
        <p:spPr/>
        <p:txBody>
          <a:bodyPr/>
          <a:lstStyle/>
          <a:p>
            <a:endParaRPr lang="en-CA"/>
          </a:p>
        </p:txBody>
      </p:sp>
      <p:sp>
        <p:nvSpPr>
          <p:cNvPr id="4" name="Slide Number Placeholder 3"/>
          <p:cNvSpPr>
            <a:spLocks noGrp="1"/>
          </p:cNvSpPr>
          <p:nvPr>
            <p:ph type="sldNum" sz="quarter" idx="12"/>
          </p:nvPr>
        </p:nvSpPr>
        <p:spPr/>
        <p:txBody>
          <a:bodyPr/>
          <a:lstStyle/>
          <a:p>
            <a:fld id="{C950AB0B-CD5A-463F-8667-6DFE65F57409}" type="slidenum">
              <a:rPr lang="en-US" smtClean="0"/>
              <a:pPr/>
              <a:t>39</a:t>
            </a:fld>
            <a:endParaRPr lang="en-US"/>
          </a:p>
        </p:txBody>
      </p:sp>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775" y="2016125"/>
            <a:ext cx="8934450" cy="2825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630297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Mining Methods </a:t>
            </a:r>
            <a:r>
              <a:rPr lang="zh-CN" altLang="en-US" dirty="0" smtClean="0"/>
              <a:t>采矿方法</a:t>
            </a:r>
            <a:endParaRPr lang="en-CA" dirty="0"/>
          </a:p>
        </p:txBody>
      </p:sp>
      <p:sp>
        <p:nvSpPr>
          <p:cNvPr id="3" name="Content Placeholder 2"/>
          <p:cNvSpPr>
            <a:spLocks noGrp="1"/>
          </p:cNvSpPr>
          <p:nvPr>
            <p:ph idx="1"/>
          </p:nvPr>
        </p:nvSpPr>
        <p:spPr/>
        <p:txBody>
          <a:bodyPr/>
          <a:lstStyle/>
          <a:p>
            <a:r>
              <a:rPr lang="en-CA" dirty="0" smtClean="0"/>
              <a:t>Vertical Retreat </a:t>
            </a:r>
            <a:r>
              <a:rPr lang="en-CA" dirty="0" err="1" smtClean="0"/>
              <a:t>Blasthole</a:t>
            </a:r>
            <a:r>
              <a:rPr lang="en-CA" dirty="0" smtClean="0"/>
              <a:t> (VRM)</a:t>
            </a:r>
          </a:p>
          <a:p>
            <a:r>
              <a:rPr lang="en-CA" dirty="0" smtClean="0"/>
              <a:t>Slot-and-Slash</a:t>
            </a:r>
          </a:p>
          <a:p>
            <a:r>
              <a:rPr lang="en-CA" dirty="0" smtClean="0"/>
              <a:t>Upper Retreat Mining (URM)</a:t>
            </a:r>
          </a:p>
          <a:p>
            <a:r>
              <a:rPr lang="en-CA" dirty="0" smtClean="0"/>
              <a:t>Avoca or Rill Mining</a:t>
            </a:r>
            <a:endParaRPr lang="en-CA" dirty="0"/>
          </a:p>
        </p:txBody>
      </p:sp>
      <p:sp>
        <p:nvSpPr>
          <p:cNvPr id="4" name="Slide Number Placeholder 3"/>
          <p:cNvSpPr>
            <a:spLocks noGrp="1"/>
          </p:cNvSpPr>
          <p:nvPr>
            <p:ph type="sldNum" sz="quarter" idx="12"/>
          </p:nvPr>
        </p:nvSpPr>
        <p:spPr/>
        <p:txBody>
          <a:bodyPr/>
          <a:lstStyle/>
          <a:p>
            <a:fld id="{C950AB0B-CD5A-463F-8667-6DFE65F57409}" type="slidenum">
              <a:rPr lang="en-US" smtClean="0"/>
              <a:pPr/>
              <a:t>40</a:t>
            </a:fld>
            <a:endParaRPr lang="en-US"/>
          </a:p>
        </p:txBody>
      </p:sp>
    </p:spTree>
    <p:extLst>
      <p:ext uri="{BB962C8B-B14F-4D97-AF65-F5344CB8AC3E}">
        <p14:creationId xmlns:p14="http://schemas.microsoft.com/office/powerpoint/2010/main" val="26657324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endParaRPr lang="en-CA"/>
          </a:p>
        </p:txBody>
      </p:sp>
      <p:sp>
        <p:nvSpPr>
          <p:cNvPr id="4" name="Slide Number Placeholder 3"/>
          <p:cNvSpPr>
            <a:spLocks noGrp="1"/>
          </p:cNvSpPr>
          <p:nvPr>
            <p:ph type="sldNum" sz="quarter" idx="12"/>
          </p:nvPr>
        </p:nvSpPr>
        <p:spPr/>
        <p:txBody>
          <a:bodyPr/>
          <a:lstStyle/>
          <a:p>
            <a:fld id="{C950AB0B-CD5A-463F-8667-6DFE65F57409}" type="slidenum">
              <a:rPr lang="en-US" smtClean="0"/>
              <a:pPr/>
              <a:t>41</a:t>
            </a:fld>
            <a:endParaRPr lang="en-US"/>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6775" y="95250"/>
            <a:ext cx="7410450" cy="666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ontent Placeholder 2"/>
          <p:cNvSpPr txBox="1">
            <a:spLocks/>
          </p:cNvSpPr>
          <p:nvPr/>
        </p:nvSpPr>
        <p:spPr>
          <a:xfrm>
            <a:off x="6751823" y="6021288"/>
            <a:ext cx="2170584" cy="46491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CA" altLang="zh-CN" sz="2000" dirty="0" smtClean="0"/>
              <a:t>Hill, et al. </a:t>
            </a:r>
            <a:r>
              <a:rPr lang="en-US" altLang="zh-CN" sz="2000" dirty="0" smtClean="0"/>
              <a:t>2012</a:t>
            </a:r>
            <a:endParaRPr lang="en-CA" sz="2000" dirty="0"/>
          </a:p>
        </p:txBody>
      </p:sp>
    </p:spTree>
    <p:extLst>
      <p:ext uri="{BB962C8B-B14F-4D97-AF65-F5344CB8AC3E}">
        <p14:creationId xmlns:p14="http://schemas.microsoft.com/office/powerpoint/2010/main" val="42694300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404664"/>
            <a:ext cx="8229600" cy="4886003"/>
          </a:xfrm>
        </p:spPr>
        <p:txBody>
          <a:bodyPr/>
          <a:lstStyle/>
          <a:p>
            <a:pPr marL="0" indent="0" algn="ctr">
              <a:buNone/>
            </a:pPr>
            <a:r>
              <a:rPr lang="en-CA" b="1" dirty="0" smtClean="0"/>
              <a:t>Drilling </a:t>
            </a:r>
            <a:r>
              <a:rPr lang="zh-CN" altLang="en-US" b="1" dirty="0" smtClean="0"/>
              <a:t>凿岩</a:t>
            </a:r>
            <a:endParaRPr lang="en-CA" b="1" dirty="0"/>
          </a:p>
          <a:p>
            <a:pPr marL="0" indent="0">
              <a:buNone/>
            </a:pPr>
            <a:r>
              <a:rPr lang="en-CA" dirty="0"/>
              <a:t>Drilling is done with an </a:t>
            </a:r>
            <a:r>
              <a:rPr lang="en-CA" dirty="0" smtClean="0"/>
              <a:t>ITH(DTH) </a:t>
            </a:r>
            <a:r>
              <a:rPr lang="en-CA" dirty="0"/>
              <a:t>drill set up in the overcut. Holes are 165 </a:t>
            </a:r>
            <a:r>
              <a:rPr lang="en-CA" dirty="0" smtClean="0"/>
              <a:t>mm (6 1/2 </a:t>
            </a:r>
            <a:r>
              <a:rPr lang="en-CA" dirty="0"/>
              <a:t>in.) </a:t>
            </a:r>
            <a:r>
              <a:rPr lang="en-CA" dirty="0" err="1"/>
              <a:t>diam</a:t>
            </a:r>
            <a:r>
              <a:rPr lang="en-CA" dirty="0"/>
              <a:t>, are vertical, and average 56 m (185 </a:t>
            </a:r>
            <a:r>
              <a:rPr lang="en-CA" dirty="0" err="1"/>
              <a:t>ft</a:t>
            </a:r>
            <a:r>
              <a:rPr lang="en-CA" dirty="0"/>
              <a:t>) in length. All holes </a:t>
            </a:r>
            <a:r>
              <a:rPr lang="en-CA" dirty="0" smtClean="0"/>
              <a:t>are drilled </a:t>
            </a:r>
            <a:r>
              <a:rPr lang="en-CA" dirty="0"/>
              <a:t>to break through into the undercut</a:t>
            </a:r>
            <a:r>
              <a:rPr lang="en-CA" dirty="0" smtClean="0"/>
              <a:t>.</a:t>
            </a:r>
          </a:p>
          <a:p>
            <a:pPr marL="0" indent="0">
              <a:buNone/>
            </a:pPr>
            <a:r>
              <a:rPr lang="en-CA" dirty="0" err="1" smtClean="0"/>
              <a:t>Blasthole</a:t>
            </a:r>
            <a:r>
              <a:rPr lang="en-CA" dirty="0" smtClean="0"/>
              <a:t> pattern:</a:t>
            </a:r>
          </a:p>
          <a:p>
            <a:pPr marL="0" indent="0">
              <a:buNone/>
            </a:pPr>
            <a:endParaRPr lang="en-CA"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8687" y="4437542"/>
            <a:ext cx="6408712" cy="24204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962500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Blasting </a:t>
            </a:r>
            <a:r>
              <a:rPr lang="zh-CN" altLang="en-US" b="1" dirty="0" smtClean="0"/>
              <a:t>爆破</a:t>
            </a:r>
            <a:endParaRPr lang="en-CA" dirty="0"/>
          </a:p>
        </p:txBody>
      </p:sp>
      <p:sp>
        <p:nvSpPr>
          <p:cNvPr id="3" name="Content Placeholder 2"/>
          <p:cNvSpPr>
            <a:spLocks noGrp="1"/>
          </p:cNvSpPr>
          <p:nvPr>
            <p:ph idx="1"/>
          </p:nvPr>
        </p:nvSpPr>
        <p:spPr/>
        <p:txBody>
          <a:bodyPr>
            <a:normAutofit/>
          </a:bodyPr>
          <a:lstStyle/>
          <a:p>
            <a:r>
              <a:rPr lang="en-CA" dirty="0" smtClean="0"/>
              <a:t>Packaged </a:t>
            </a:r>
            <a:r>
              <a:rPr lang="en-CA" dirty="0"/>
              <a:t>slurry (water gel) is used as the </a:t>
            </a:r>
            <a:r>
              <a:rPr lang="en-CA" dirty="0" smtClean="0"/>
              <a:t>explosive, </a:t>
            </a:r>
            <a:r>
              <a:rPr lang="zh-CN" altLang="en-US" dirty="0" smtClean="0"/>
              <a:t>条状浆状炸药</a:t>
            </a:r>
            <a:endParaRPr lang="en-CA" dirty="0"/>
          </a:p>
          <a:p>
            <a:r>
              <a:rPr lang="en-CA" dirty="0"/>
              <a:t>and approximately 34 kg (75 lb) are required for this length. </a:t>
            </a:r>
            <a:endParaRPr lang="en-CA" dirty="0" smtClean="0"/>
          </a:p>
          <a:p>
            <a:r>
              <a:rPr lang="en-CA" dirty="0" smtClean="0"/>
              <a:t>All </a:t>
            </a:r>
            <a:r>
              <a:rPr lang="en-CA" dirty="0"/>
              <a:t>holes </a:t>
            </a:r>
            <a:r>
              <a:rPr lang="en-CA" dirty="0" smtClean="0"/>
              <a:t>in one </a:t>
            </a:r>
            <a:r>
              <a:rPr lang="en-CA" dirty="0"/>
              <a:t>horizontal lift of the pillar are loaded and fired on one blast. Holes </a:t>
            </a:r>
            <a:r>
              <a:rPr lang="en-CA" dirty="0" smtClean="0"/>
              <a:t>are delayed </a:t>
            </a:r>
            <a:r>
              <a:rPr lang="en-CA" dirty="0"/>
              <a:t>using either LP or SP millisecond delay blasting caps.</a:t>
            </a:r>
          </a:p>
        </p:txBody>
      </p:sp>
      <p:sp>
        <p:nvSpPr>
          <p:cNvPr id="4" name="Slide Number Placeholder 3"/>
          <p:cNvSpPr>
            <a:spLocks noGrp="1"/>
          </p:cNvSpPr>
          <p:nvPr>
            <p:ph type="sldNum" sz="quarter" idx="12"/>
          </p:nvPr>
        </p:nvSpPr>
        <p:spPr/>
        <p:txBody>
          <a:bodyPr/>
          <a:lstStyle/>
          <a:p>
            <a:fld id="{C950AB0B-CD5A-463F-8667-6DFE65F57409}" type="slidenum">
              <a:rPr lang="en-US" smtClean="0"/>
              <a:pPr/>
              <a:t>43</a:t>
            </a:fld>
            <a:endParaRPr lang="en-US"/>
          </a:p>
        </p:txBody>
      </p:sp>
    </p:spTree>
    <p:extLst>
      <p:ext uri="{BB962C8B-B14F-4D97-AF65-F5344CB8AC3E}">
        <p14:creationId xmlns:p14="http://schemas.microsoft.com/office/powerpoint/2010/main" val="37181721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54392" y="274638"/>
            <a:ext cx="3632407" cy="1143000"/>
          </a:xfrm>
        </p:spPr>
        <p:txBody>
          <a:bodyPr>
            <a:normAutofit/>
          </a:bodyPr>
          <a:lstStyle/>
          <a:p>
            <a:r>
              <a:rPr lang="zh-CN" altLang="en-US" sz="2800" dirty="0" smtClean="0"/>
              <a:t>矿山的岩爆记录</a:t>
            </a:r>
            <a:endParaRPr lang="en-CA" sz="2800" dirty="0"/>
          </a:p>
        </p:txBody>
      </p:sp>
      <p:sp>
        <p:nvSpPr>
          <p:cNvPr id="3" name="Content Placeholder 2"/>
          <p:cNvSpPr>
            <a:spLocks noGrp="1"/>
          </p:cNvSpPr>
          <p:nvPr>
            <p:ph idx="1"/>
          </p:nvPr>
        </p:nvSpPr>
        <p:spPr/>
        <p:txBody>
          <a:bodyPr/>
          <a:lstStyle/>
          <a:p>
            <a:endParaRPr lang="en-CA"/>
          </a:p>
        </p:txBody>
      </p:sp>
      <p:sp>
        <p:nvSpPr>
          <p:cNvPr id="4" name="Slide Number Placeholder 3"/>
          <p:cNvSpPr>
            <a:spLocks noGrp="1"/>
          </p:cNvSpPr>
          <p:nvPr>
            <p:ph type="sldNum" sz="quarter" idx="12"/>
          </p:nvPr>
        </p:nvSpPr>
        <p:spPr/>
        <p:txBody>
          <a:bodyPr/>
          <a:lstStyle/>
          <a:p>
            <a:fld id="{C950AB0B-CD5A-463F-8667-6DFE65F57409}" type="slidenum">
              <a:rPr lang="en-US" smtClean="0"/>
              <a:pPr/>
              <a:t>44</a:t>
            </a:fld>
            <a:endParaRPr lang="en-US"/>
          </a:p>
        </p:txBody>
      </p:sp>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59" y="548680"/>
            <a:ext cx="4442834" cy="6154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0800000">
            <a:off x="5054393" y="3552994"/>
            <a:ext cx="3914981" cy="10063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977162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a:xfrm>
            <a:off x="457200" y="5445224"/>
            <a:ext cx="8229600" cy="680939"/>
          </a:xfrm>
        </p:spPr>
        <p:txBody>
          <a:bodyPr/>
          <a:lstStyle/>
          <a:p>
            <a:r>
              <a:rPr lang="en-CA" dirty="0" smtClean="0"/>
              <a:t>35 kg </a:t>
            </a:r>
            <a:r>
              <a:rPr lang="en-CA" dirty="0"/>
              <a:t>Packaged slurry </a:t>
            </a:r>
            <a:r>
              <a:rPr lang="en-CA" dirty="0" smtClean="0"/>
              <a:t>10m </a:t>
            </a:r>
            <a:r>
              <a:rPr lang="en-CA" dirty="0" err="1" smtClean="0"/>
              <a:t>rockburst</a:t>
            </a:r>
            <a:r>
              <a:rPr lang="en-CA" dirty="0" smtClean="0"/>
              <a:t>.</a:t>
            </a:r>
            <a:endParaRPr lang="en-CA" dirty="0"/>
          </a:p>
        </p:txBody>
      </p:sp>
      <p:sp>
        <p:nvSpPr>
          <p:cNvPr id="4" name="Slide Number Placeholder 3"/>
          <p:cNvSpPr>
            <a:spLocks noGrp="1"/>
          </p:cNvSpPr>
          <p:nvPr>
            <p:ph type="sldNum" sz="quarter" idx="12"/>
          </p:nvPr>
        </p:nvSpPr>
        <p:spPr/>
        <p:txBody>
          <a:bodyPr/>
          <a:lstStyle/>
          <a:p>
            <a:fld id="{C950AB0B-CD5A-463F-8667-6DFE65F57409}" type="slidenum">
              <a:rPr lang="en-US" smtClean="0"/>
              <a:pPr/>
              <a:t>45</a:t>
            </a:fld>
            <a:endParaRPr lang="en-US"/>
          </a:p>
        </p:txBody>
      </p:sp>
      <p:pic>
        <p:nvPicPr>
          <p:cNvPr id="5" name="Picture 4"/>
          <p:cNvPicPr/>
          <p:nvPr/>
        </p:nvPicPr>
        <p:blipFill>
          <a:blip r:embed="rId2" cstate="print"/>
          <a:srcRect/>
          <a:stretch>
            <a:fillRect/>
          </a:stretch>
        </p:blipFill>
        <p:spPr bwMode="auto">
          <a:xfrm>
            <a:off x="1710450" y="787202"/>
            <a:ext cx="5741870" cy="4369990"/>
          </a:xfrm>
          <a:prstGeom prst="rect">
            <a:avLst/>
          </a:prstGeom>
          <a:noFill/>
          <a:ln w="9525">
            <a:noFill/>
            <a:miter lim="800000"/>
            <a:headEnd/>
            <a:tailEnd/>
          </a:ln>
        </p:spPr>
      </p:pic>
    </p:spTree>
    <p:extLst>
      <p:ext uri="{BB962C8B-B14F-4D97-AF65-F5344CB8AC3E}">
        <p14:creationId xmlns:p14="http://schemas.microsoft.com/office/powerpoint/2010/main" val="39723853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endParaRPr lang="en-CA"/>
          </a:p>
        </p:txBody>
      </p:sp>
      <p:sp>
        <p:nvSpPr>
          <p:cNvPr id="4" name="Slide Number Placeholder 3"/>
          <p:cNvSpPr>
            <a:spLocks noGrp="1"/>
          </p:cNvSpPr>
          <p:nvPr>
            <p:ph type="sldNum" sz="quarter" idx="12"/>
          </p:nvPr>
        </p:nvSpPr>
        <p:spPr/>
        <p:txBody>
          <a:bodyPr/>
          <a:lstStyle/>
          <a:p>
            <a:fld id="{C950AB0B-CD5A-463F-8667-6DFE65F57409}" type="slidenum">
              <a:rPr lang="en-US" smtClean="0"/>
              <a:pPr/>
              <a:t>46</a:t>
            </a:fld>
            <a:endParaRPr lang="en-US"/>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107504" y="0"/>
            <a:ext cx="4286250" cy="5854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4445225" y="2348880"/>
            <a:ext cx="4698775" cy="36530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650924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err="1" smtClean="0"/>
              <a:t>Rockburst</a:t>
            </a:r>
            <a:r>
              <a:rPr lang="en-CA" dirty="0" smtClean="0"/>
              <a:t> Mitigation Measures</a:t>
            </a:r>
            <a:br>
              <a:rPr lang="en-CA" dirty="0" smtClean="0"/>
            </a:br>
            <a:r>
              <a:rPr lang="zh-CN" altLang="en-US" dirty="0" smtClean="0"/>
              <a:t>减轻岩爆措施</a:t>
            </a:r>
            <a:endParaRPr lang="en-CA" dirty="0"/>
          </a:p>
        </p:txBody>
      </p:sp>
      <p:sp>
        <p:nvSpPr>
          <p:cNvPr id="3" name="Content Placeholder 2"/>
          <p:cNvSpPr>
            <a:spLocks noGrp="1"/>
          </p:cNvSpPr>
          <p:nvPr>
            <p:ph idx="1"/>
          </p:nvPr>
        </p:nvSpPr>
        <p:spPr>
          <a:xfrm>
            <a:off x="457200" y="2204864"/>
            <a:ext cx="8229600" cy="3921299"/>
          </a:xfrm>
        </p:spPr>
        <p:txBody>
          <a:bodyPr/>
          <a:lstStyle/>
          <a:p>
            <a:r>
              <a:rPr lang="en-CA" dirty="0" smtClean="0"/>
              <a:t>De-stress Blasting </a:t>
            </a:r>
            <a:r>
              <a:rPr lang="zh-CN" altLang="en-US" dirty="0" smtClean="0"/>
              <a:t>卸压爆破</a:t>
            </a:r>
            <a:endParaRPr lang="en-CA" dirty="0" smtClean="0"/>
          </a:p>
          <a:p>
            <a:r>
              <a:rPr lang="en-CA" dirty="0"/>
              <a:t>Dynamic </a:t>
            </a:r>
            <a:r>
              <a:rPr lang="en-CA" dirty="0" smtClean="0"/>
              <a:t>Enhanced </a:t>
            </a:r>
            <a:r>
              <a:rPr lang="en-CA" dirty="0"/>
              <a:t>S</a:t>
            </a:r>
            <a:r>
              <a:rPr lang="en-CA" dirty="0" smtClean="0"/>
              <a:t>upport </a:t>
            </a:r>
            <a:r>
              <a:rPr lang="zh-CN" altLang="en-US" dirty="0" smtClean="0"/>
              <a:t>加强支护</a:t>
            </a:r>
            <a:endParaRPr lang="en-CA" dirty="0"/>
          </a:p>
          <a:p>
            <a:r>
              <a:rPr lang="en-CA" dirty="0" smtClean="0"/>
              <a:t>Blasting Parameters and Mining Sequencing </a:t>
            </a:r>
            <a:r>
              <a:rPr lang="zh-CN" altLang="en-US" dirty="0" smtClean="0"/>
              <a:t>爆破参数和开采顺序</a:t>
            </a:r>
            <a:endParaRPr lang="en-US" altLang="zh-CN" dirty="0" smtClean="0"/>
          </a:p>
          <a:p>
            <a:r>
              <a:rPr lang="en-CA" altLang="zh-CN" dirty="0" smtClean="0"/>
              <a:t>Micro-seismic </a:t>
            </a:r>
            <a:r>
              <a:rPr lang="en-CA" altLang="zh-CN" dirty="0" err="1"/>
              <a:t>M</a:t>
            </a:r>
            <a:r>
              <a:rPr lang="en-CA" altLang="zh-CN" dirty="0" err="1" smtClean="0"/>
              <a:t>onitering</a:t>
            </a:r>
            <a:r>
              <a:rPr lang="en-CA" altLang="zh-CN" dirty="0" smtClean="0"/>
              <a:t> </a:t>
            </a:r>
            <a:r>
              <a:rPr lang="zh-CN" altLang="en-US" dirty="0" smtClean="0"/>
              <a:t>微震监测系统</a:t>
            </a:r>
            <a:endParaRPr lang="en-CA" dirty="0"/>
          </a:p>
        </p:txBody>
      </p:sp>
      <p:sp>
        <p:nvSpPr>
          <p:cNvPr id="4" name="Slide Number Placeholder 3"/>
          <p:cNvSpPr>
            <a:spLocks noGrp="1"/>
          </p:cNvSpPr>
          <p:nvPr>
            <p:ph type="sldNum" sz="quarter" idx="12"/>
          </p:nvPr>
        </p:nvSpPr>
        <p:spPr/>
        <p:txBody>
          <a:bodyPr/>
          <a:lstStyle/>
          <a:p>
            <a:fld id="{C950AB0B-CD5A-463F-8667-6DFE65F57409}" type="slidenum">
              <a:rPr lang="en-US" smtClean="0"/>
              <a:pPr/>
              <a:t>47</a:t>
            </a:fld>
            <a:endParaRPr lang="en-US"/>
          </a:p>
        </p:txBody>
      </p:sp>
    </p:spTree>
    <p:extLst>
      <p:ext uri="{BB962C8B-B14F-4D97-AF65-F5344CB8AC3E}">
        <p14:creationId xmlns:p14="http://schemas.microsoft.com/office/powerpoint/2010/main" val="21441074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Dynamic enhanced support</a:t>
            </a:r>
          </a:p>
        </p:txBody>
      </p:sp>
      <p:sp>
        <p:nvSpPr>
          <p:cNvPr id="3" name="Content Placeholder 2"/>
          <p:cNvSpPr>
            <a:spLocks noGrp="1"/>
          </p:cNvSpPr>
          <p:nvPr>
            <p:ph idx="1"/>
          </p:nvPr>
        </p:nvSpPr>
        <p:spPr/>
        <p:txBody>
          <a:bodyPr/>
          <a:lstStyle/>
          <a:p>
            <a:endParaRPr lang="en-CA"/>
          </a:p>
        </p:txBody>
      </p:sp>
      <p:sp>
        <p:nvSpPr>
          <p:cNvPr id="4" name="Slide Number Placeholder 3"/>
          <p:cNvSpPr>
            <a:spLocks noGrp="1"/>
          </p:cNvSpPr>
          <p:nvPr>
            <p:ph type="sldNum" sz="quarter" idx="12"/>
          </p:nvPr>
        </p:nvSpPr>
        <p:spPr/>
        <p:txBody>
          <a:bodyPr/>
          <a:lstStyle/>
          <a:p>
            <a:fld id="{C950AB0B-CD5A-463F-8667-6DFE65F57409}" type="slidenum">
              <a:rPr lang="en-US" smtClean="0"/>
              <a:pPr/>
              <a:t>48</a:t>
            </a:fld>
            <a:endParaRPr lang="en-US"/>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1175" y="1711325"/>
            <a:ext cx="8121650" cy="343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93897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724942"/>
          </a:xfrm>
        </p:spPr>
        <p:txBody>
          <a:bodyPr>
            <a:normAutofit fontScale="90000"/>
          </a:bodyPr>
          <a:lstStyle/>
          <a:p>
            <a:r>
              <a:rPr lang="en-CA" altLang="zh-CN" dirty="0" smtClean="0"/>
              <a:t>Conclusions </a:t>
            </a:r>
            <a:r>
              <a:rPr lang="zh-CN" altLang="en-US" dirty="0" smtClean="0"/>
              <a:t>结 论</a:t>
            </a:r>
            <a:endParaRPr lang="en-US" dirty="0"/>
          </a:p>
        </p:txBody>
      </p:sp>
      <p:sp>
        <p:nvSpPr>
          <p:cNvPr id="3" name="Content Placeholder 2"/>
          <p:cNvSpPr>
            <a:spLocks noGrp="1"/>
          </p:cNvSpPr>
          <p:nvPr>
            <p:ph idx="1"/>
          </p:nvPr>
        </p:nvSpPr>
        <p:spPr>
          <a:xfrm>
            <a:off x="251520" y="1052736"/>
            <a:ext cx="8892480" cy="5112568"/>
          </a:xfrm>
        </p:spPr>
        <p:txBody>
          <a:bodyPr>
            <a:normAutofit lnSpcReduction="10000"/>
          </a:bodyPr>
          <a:lstStyle/>
          <a:p>
            <a:pPr>
              <a:spcBef>
                <a:spcPts val="1800"/>
              </a:spcBef>
            </a:pPr>
            <a:r>
              <a:rPr lang="en-AU" b="1" dirty="0" smtClean="0"/>
              <a:t>Inherent </a:t>
            </a:r>
            <a:r>
              <a:rPr lang="en-AU" b="1" dirty="0" err="1" smtClean="0"/>
              <a:t>Rockbursts</a:t>
            </a:r>
            <a:r>
              <a:rPr lang="en-AU" b="1" dirty="0" smtClean="0"/>
              <a:t>, Triggered </a:t>
            </a:r>
            <a:r>
              <a:rPr lang="en-AU" b="1" dirty="0" err="1" smtClean="0"/>
              <a:t>rockbursts</a:t>
            </a:r>
            <a:r>
              <a:rPr lang="en-AU" b="1" dirty="0" smtClean="0"/>
              <a:t> and induced </a:t>
            </a:r>
            <a:r>
              <a:rPr lang="en-AU" b="1" dirty="0" err="1" smtClean="0"/>
              <a:t>rockbursts</a:t>
            </a:r>
            <a:r>
              <a:rPr lang="en-AU" b="1" dirty="0" smtClean="0"/>
              <a:t> (</a:t>
            </a:r>
            <a:r>
              <a:rPr lang="zh-CN" altLang="en-US" sz="2400" b="1" dirty="0" smtClean="0">
                <a:solidFill>
                  <a:srgbClr val="FF0000"/>
                </a:solidFill>
              </a:rPr>
              <a:t>内生岩爆，诱导岩爆，激励岩爆</a:t>
            </a:r>
            <a:r>
              <a:rPr lang="en-AU" b="1" dirty="0" smtClean="0"/>
              <a:t>)</a:t>
            </a:r>
          </a:p>
          <a:p>
            <a:pPr>
              <a:spcBef>
                <a:spcPts val="1800"/>
              </a:spcBef>
            </a:pPr>
            <a:r>
              <a:rPr lang="en-AU" b="1" dirty="0" smtClean="0"/>
              <a:t>Rigorous mathematic </a:t>
            </a:r>
            <a:r>
              <a:rPr lang="en-AU" b="1" dirty="0"/>
              <a:t>models (</a:t>
            </a:r>
            <a:r>
              <a:rPr lang="zh-CN" altLang="en-US" sz="2400" b="1" dirty="0" smtClean="0">
                <a:solidFill>
                  <a:srgbClr val="FF0000"/>
                </a:solidFill>
              </a:rPr>
              <a:t>严格的数学模型</a:t>
            </a:r>
            <a:r>
              <a:rPr lang="en-AU" b="1" dirty="0"/>
              <a:t>)</a:t>
            </a:r>
            <a:endParaRPr lang="en-AU" b="1" dirty="0" smtClean="0"/>
          </a:p>
          <a:p>
            <a:pPr>
              <a:spcBef>
                <a:spcPts val="1800"/>
              </a:spcBef>
            </a:pPr>
            <a:r>
              <a:rPr lang="en-AU" b="1" dirty="0" smtClean="0"/>
              <a:t>Quantitative relation</a:t>
            </a:r>
            <a:r>
              <a:rPr lang="en-US" altLang="zh-CN" b="1" dirty="0" smtClean="0"/>
              <a:t>ship</a:t>
            </a:r>
            <a:r>
              <a:rPr lang="en-AU" dirty="0" smtClean="0"/>
              <a:t>: between </a:t>
            </a:r>
            <a:r>
              <a:rPr lang="en-AU" dirty="0"/>
              <a:t>blasting </a:t>
            </a:r>
            <a:r>
              <a:rPr lang="en-AU" sz="3000" dirty="0" smtClean="0"/>
              <a:t>parameters </a:t>
            </a:r>
            <a:r>
              <a:rPr lang="en-AU" dirty="0" smtClean="0"/>
              <a:t>and </a:t>
            </a:r>
            <a:r>
              <a:rPr lang="en-AU" dirty="0"/>
              <a:t>pillar </a:t>
            </a:r>
            <a:r>
              <a:rPr lang="en-AU" dirty="0" err="1" smtClean="0"/>
              <a:t>rockbursts</a:t>
            </a:r>
            <a:r>
              <a:rPr lang="en-AU" b="1" dirty="0"/>
              <a:t> (</a:t>
            </a:r>
            <a:r>
              <a:rPr lang="zh-CN" altLang="en-US" sz="2400" b="1" dirty="0" smtClean="0">
                <a:solidFill>
                  <a:srgbClr val="FF0000"/>
                </a:solidFill>
              </a:rPr>
              <a:t>爆破参数与岩爆的数量关系</a:t>
            </a:r>
            <a:r>
              <a:rPr lang="en-AU" b="1" dirty="0"/>
              <a:t>)</a:t>
            </a:r>
            <a:r>
              <a:rPr lang="en-AU" dirty="0" smtClean="0"/>
              <a:t> </a:t>
            </a:r>
          </a:p>
          <a:p>
            <a:pPr>
              <a:spcBef>
                <a:spcPts val="1800"/>
              </a:spcBef>
            </a:pPr>
            <a:r>
              <a:rPr lang="en-AU" b="1" dirty="0" smtClean="0"/>
              <a:t>Mechanism of parametric resonance</a:t>
            </a:r>
            <a:r>
              <a:rPr lang="en-AU" dirty="0" smtClean="0"/>
              <a:t> </a:t>
            </a:r>
            <a:r>
              <a:rPr lang="en-AU" dirty="0"/>
              <a:t>of pillar </a:t>
            </a:r>
            <a:r>
              <a:rPr lang="en-AU" dirty="0" err="1" smtClean="0"/>
              <a:t>rockbursts</a:t>
            </a:r>
            <a:r>
              <a:rPr lang="en-AU" b="1" dirty="0" smtClean="0"/>
              <a:t> </a:t>
            </a:r>
            <a:r>
              <a:rPr lang="en-AU" b="1" dirty="0"/>
              <a:t>(</a:t>
            </a:r>
            <a:r>
              <a:rPr lang="zh-CN" altLang="en-US" sz="2400" b="1" dirty="0" smtClean="0">
                <a:solidFill>
                  <a:srgbClr val="FF0000"/>
                </a:solidFill>
              </a:rPr>
              <a:t>岩爆参数共振机理</a:t>
            </a:r>
            <a:r>
              <a:rPr lang="en-AU" b="1" dirty="0" smtClean="0"/>
              <a:t>)</a:t>
            </a:r>
          </a:p>
          <a:p>
            <a:pPr>
              <a:spcBef>
                <a:spcPts val="1800"/>
              </a:spcBef>
            </a:pPr>
            <a:r>
              <a:rPr lang="en-AU" b="1" dirty="0" smtClean="0"/>
              <a:t>A </a:t>
            </a:r>
            <a:r>
              <a:rPr lang="en-AU" b="1" dirty="0"/>
              <a:t>case study </a:t>
            </a:r>
            <a:r>
              <a:rPr lang="en-AU" b="1" dirty="0" smtClean="0"/>
              <a:t>(</a:t>
            </a:r>
            <a:r>
              <a:rPr lang="zh-CN" altLang="en-US" sz="2400" b="1" dirty="0" smtClean="0">
                <a:solidFill>
                  <a:srgbClr val="FF0000"/>
                </a:solidFill>
              </a:rPr>
              <a:t>实例研究</a:t>
            </a:r>
            <a:r>
              <a:rPr lang="en-AU" b="1" dirty="0" smtClean="0"/>
              <a:t>)</a:t>
            </a:r>
            <a:endParaRPr lang="en-AU" dirty="0" smtClean="0"/>
          </a:p>
          <a:p>
            <a:endParaRPr lang="en-US" dirty="0"/>
          </a:p>
        </p:txBody>
      </p:sp>
      <p:sp>
        <p:nvSpPr>
          <p:cNvPr id="5" name="Slide Number Placeholder 4"/>
          <p:cNvSpPr>
            <a:spLocks noGrp="1"/>
          </p:cNvSpPr>
          <p:nvPr>
            <p:ph type="sldNum" sz="quarter" idx="12"/>
          </p:nvPr>
        </p:nvSpPr>
        <p:spPr/>
        <p:txBody>
          <a:bodyPr/>
          <a:lstStyle/>
          <a:p>
            <a:fld id="{C950AB0B-CD5A-463F-8667-6DFE65F57409}" type="slidenum">
              <a:rPr lang="en-US" smtClean="0"/>
              <a:pPr/>
              <a:t>49</a:t>
            </a:fld>
            <a:endParaRPr lang="en-US"/>
          </a:p>
        </p:txBody>
      </p:sp>
    </p:spTree>
    <p:extLst>
      <p:ext uri="{BB962C8B-B14F-4D97-AF65-F5344CB8AC3E}">
        <p14:creationId xmlns:p14="http://schemas.microsoft.com/office/powerpoint/2010/main" val="235999269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t>致谢</a:t>
            </a:r>
            <a:r>
              <a:rPr lang="en-US" altLang="zh-CN" dirty="0" smtClean="0"/>
              <a:t>(Acknowledgements)</a:t>
            </a:r>
            <a:endParaRPr lang="en-CA" dirty="0"/>
          </a:p>
        </p:txBody>
      </p:sp>
      <p:sp>
        <p:nvSpPr>
          <p:cNvPr id="4" name="Slide Number Placeholder 3"/>
          <p:cNvSpPr>
            <a:spLocks noGrp="1"/>
          </p:cNvSpPr>
          <p:nvPr>
            <p:ph type="sldNum" sz="quarter" idx="12"/>
          </p:nvPr>
        </p:nvSpPr>
        <p:spPr/>
        <p:txBody>
          <a:bodyPr/>
          <a:lstStyle/>
          <a:p>
            <a:fld id="{C950AB0B-CD5A-463F-8667-6DFE65F57409}" type="slidenum">
              <a:rPr lang="en-US" smtClean="0"/>
              <a:pPr/>
              <a:t>50</a:t>
            </a:fld>
            <a:endParaRPr lang="en-US"/>
          </a:p>
        </p:txBody>
      </p:sp>
      <p:pic>
        <p:nvPicPr>
          <p:cNvPr id="5" name="Picture 4" descr="http://logonoid.com/images/university-of-waterloo-logo.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188" r="6474"/>
          <a:stretch/>
        </p:blipFill>
        <p:spPr bwMode="auto">
          <a:xfrm>
            <a:off x="6804248" y="2620807"/>
            <a:ext cx="1933252" cy="169171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Lakehead University Shield with Wordmark"/>
          <p:cNvPicPr>
            <a:picLocks noChangeAspect="1" noChangeArrowheads="1"/>
          </p:cNvPicPr>
          <p:nvPr/>
        </p:nvPicPr>
        <p:blipFill>
          <a:blip r:embed="rId3" cstate="print"/>
          <a:srcRect b="28165"/>
          <a:stretch>
            <a:fillRect/>
          </a:stretch>
        </p:blipFill>
        <p:spPr bwMode="auto">
          <a:xfrm>
            <a:off x="3836664" y="2026758"/>
            <a:ext cx="2395811" cy="692696"/>
          </a:xfrm>
          <a:prstGeom prst="rect">
            <a:avLst/>
          </a:prstGeom>
          <a:noFill/>
        </p:spPr>
      </p:pic>
      <p:pic>
        <p:nvPicPr>
          <p:cNvPr id="7" name="Picture 2" descr="http://cesme.lakeheadu.ca/uploads/images/CESME_LOGO_colou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0347" y="1279544"/>
            <a:ext cx="2448272" cy="218712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http://www.aecl.ca/en/home/site/images/aecl_log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73576" y="4032790"/>
            <a:ext cx="1865348" cy="659091"/>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People Discovery Innovation"/>
          <p:cNvPicPr>
            <a:picLocks noChangeAspect="1" noChangeArrowheads="1"/>
          </p:cNvPicPr>
          <p:nvPr/>
        </p:nvPicPr>
        <p:blipFill rotWithShape="1">
          <a:blip r:embed="rId6">
            <a:extLst>
              <a:ext uri="{28A0092B-C50C-407E-A947-70E740481C1C}">
                <a14:useLocalDpi xmlns:a14="http://schemas.microsoft.com/office/drawing/2010/main" val="0"/>
              </a:ext>
            </a:extLst>
          </a:blip>
          <a:srcRect r="68132"/>
          <a:stretch/>
        </p:blipFill>
        <p:spPr bwMode="auto">
          <a:xfrm>
            <a:off x="770359" y="3861048"/>
            <a:ext cx="2082226" cy="1224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691967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C950AB0B-CD5A-463F-8667-6DFE65F57409}" type="slidenum">
              <a:rPr lang="en-US" smtClean="0"/>
              <a:pPr/>
              <a:t>51</a:t>
            </a:fld>
            <a:endParaRPr lang="en-US"/>
          </a:p>
        </p:txBody>
      </p:sp>
      <p:sp>
        <p:nvSpPr>
          <p:cNvPr id="8" name="Subtitle 2"/>
          <p:cNvSpPr>
            <a:spLocks noGrp="1"/>
          </p:cNvSpPr>
          <p:nvPr>
            <p:ph type="subTitle" idx="1"/>
          </p:nvPr>
        </p:nvSpPr>
        <p:spPr>
          <a:xfrm>
            <a:off x="4499992" y="1988840"/>
            <a:ext cx="3304456" cy="1080120"/>
          </a:xfrm>
        </p:spPr>
        <p:txBody>
          <a:bodyPr>
            <a:normAutofit/>
          </a:bodyPr>
          <a:lstStyle/>
          <a:p>
            <a:r>
              <a:rPr lang="zh-CN" altLang="en-US" sz="4800" dirty="0" smtClean="0"/>
              <a:t>问题？</a:t>
            </a:r>
            <a:endParaRPr lang="en-US" sz="4800" dirty="0"/>
          </a:p>
        </p:txBody>
      </p:sp>
      <p:sp>
        <p:nvSpPr>
          <p:cNvPr id="11" name="Subtitle 2"/>
          <p:cNvSpPr txBox="1">
            <a:spLocks/>
          </p:cNvSpPr>
          <p:nvPr/>
        </p:nvSpPr>
        <p:spPr>
          <a:xfrm>
            <a:off x="1735857" y="4539791"/>
            <a:ext cx="6400800" cy="672480"/>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AU" sz="3200" b="0" i="0" u="none" strike="noStrike" kern="1200" cap="none" spc="0" normalizeH="0" baseline="0" noProof="0" dirty="0" smtClean="0">
                <a:ln>
                  <a:noFill/>
                </a:ln>
                <a:solidFill>
                  <a:schemeClr val="tx1">
                    <a:tint val="75000"/>
                  </a:schemeClr>
                </a:solidFill>
                <a:effectLst/>
                <a:uLnTx/>
                <a:uFillTx/>
                <a:latin typeface="+mn-lt"/>
                <a:ea typeface="+mn-ea"/>
                <a:cs typeface="+mn-cs"/>
              </a:rPr>
              <a:t>E-mail:  </a:t>
            </a:r>
            <a:r>
              <a:rPr kumimoji="0" lang="en-AU" sz="3200" i="0" u="none" strike="noStrike" kern="1200" cap="none" spc="0" normalizeH="0" baseline="0" noProof="0" dirty="0" smtClean="0">
                <a:ln>
                  <a:noFill/>
                </a:ln>
                <a:solidFill>
                  <a:schemeClr val="tx1">
                    <a:tint val="75000"/>
                  </a:schemeClr>
                </a:solidFill>
                <a:effectLst/>
                <a:uLnTx/>
                <a:uFillTx/>
                <a:latin typeface="Times New Roman" panose="02020603050405020304" pitchFamily="18" charset="0"/>
                <a:cs typeface="Times New Roman" panose="02020603050405020304" pitchFamily="18" charset="0"/>
              </a:rPr>
              <a:t>jian.deng@lakeheadu.ca</a:t>
            </a:r>
            <a:endParaRPr kumimoji="0" lang="en-US" sz="3200" i="0" u="none" strike="noStrike" kern="1200" cap="none" spc="0" normalizeH="0" baseline="0" noProof="0" dirty="0" smtClean="0">
              <a:ln>
                <a:noFill/>
              </a:ln>
              <a:solidFill>
                <a:schemeClr val="tx1">
                  <a:tint val="75000"/>
                </a:schemeClr>
              </a:solidFill>
              <a:effectLst/>
              <a:uLnTx/>
              <a:uFillTx/>
              <a:latin typeface="Times New Roman" panose="02020603050405020304" pitchFamily="18" charset="0"/>
              <a:cs typeface="Times New Roman" panose="02020603050405020304" pitchFamily="18" charset="0"/>
            </a:endParaRPr>
          </a:p>
        </p:txBody>
      </p:sp>
      <p:pic>
        <p:nvPicPr>
          <p:cNvPr id="10242" name="Picture 2" descr="https://ss0.bdstatic.com/94oJfD_bAAcT8t7mm9GUKT-xh_/timg?image&amp;quality=100&amp;size=b4000_4000&amp;sec=1476143051&amp;di=3aac9e05b81e75a622455f6dbeb467ea&amp;src=http://www.51hx2008.com/upload/img/9dGIjI8dltKw3hfPpivZPZTmLo0E9-NYoXF0GHIAUwwHF5-5ODosbF6aIZ3A7HDzKvnFQFGRnZJmUwh5zlVsW4ov6yvEtfU3TYAGSlMPukna/PR8zdBq2D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1036632"/>
            <a:ext cx="3467125" cy="27962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8967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7722</TotalTime>
  <Words>2578</Words>
  <Application>Microsoft Office PowerPoint</Application>
  <PresentationFormat>On-screen Show (4:3)</PresentationFormat>
  <Paragraphs>239</Paragraphs>
  <Slides>51</Slides>
  <Notes>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51</vt:i4>
      </vt:variant>
    </vt:vector>
  </HeadingPairs>
  <TitlesOfParts>
    <vt:vector size="53" baseType="lpstr">
      <vt:lpstr>Office Theme</vt:lpstr>
      <vt:lpstr>Equation</vt:lpstr>
      <vt:lpstr>硬岩深部开采矿柱岩爆的分类与机理 Mechanism of Pillar Rockbursts in Underground Hard Rock Mining  </vt:lpstr>
      <vt:lpstr>What’s new?主要创新点</vt:lpstr>
      <vt:lpstr>What are rockbursts? 岩爆的定义和特征</vt:lpstr>
      <vt:lpstr>Why study rockbursts? ----fatal 岩爆研究的重要性</vt:lpstr>
      <vt:lpstr>PowerPoint Presentation</vt:lpstr>
      <vt:lpstr>What’s the mechanism of rockbursts? Literature review</vt:lpstr>
      <vt:lpstr>What’s the mechanism of rockbursts? Literature review</vt:lpstr>
      <vt:lpstr>Why to study rockbursts?----Unsolved</vt:lpstr>
      <vt:lpstr>PowerPoint Presentation</vt:lpstr>
      <vt:lpstr>What are the limitations of using rock specimens to study rockbursts?</vt:lpstr>
      <vt:lpstr>Why pillar rockbursts?</vt:lpstr>
      <vt:lpstr>Why to study rockbursts stimulated by blasting?</vt:lpstr>
      <vt:lpstr>PowerPoint Presentation</vt:lpstr>
      <vt:lpstr>研究岩石工程问题到底应从小岩块试验的角度还是应从岩体工程结构的角度？</vt:lpstr>
      <vt:lpstr>Mǚller教授认为岩石力学研究应从岩体工程结构的角度 而不是从小岩块试验</vt:lpstr>
      <vt:lpstr>PowerPoint Presentation</vt:lpstr>
      <vt:lpstr>谷德振院士 认为应从岩体结构基本观点出发。</vt:lpstr>
      <vt:lpstr>孙广忠教授发展到岩体结构力学</vt:lpstr>
      <vt:lpstr>PowerPoint Presentation</vt:lpstr>
      <vt:lpstr>PowerPoint Presentation</vt:lpstr>
      <vt:lpstr>分区破裂化的研究为深部巷道结构拱提供坚实基础。</vt:lpstr>
      <vt:lpstr>PowerPoint Presentation</vt:lpstr>
      <vt:lpstr>PowerPoint Presentation</vt:lpstr>
      <vt:lpstr>My proposal:</vt:lpstr>
      <vt:lpstr>PowerPoint Presentation</vt:lpstr>
      <vt:lpstr>我们的模型也可用在层状岩层中的侧壁岩爆</vt:lpstr>
      <vt:lpstr>隧道侧壁岩爆实例图片</vt:lpstr>
      <vt:lpstr>PowerPoint Presentation</vt:lpstr>
      <vt:lpstr>PowerPoint Presentation</vt:lpstr>
      <vt:lpstr>爆破诱发矿柱岩爆的数学物理模型</vt:lpstr>
      <vt:lpstr>根据矿柱岩爆的动力扰动与矿柱上静压力的关系，岩爆的数学模型</vt:lpstr>
      <vt:lpstr>Dynamic instability and Triggered Rockbursts (诱导岩爆的区域)</vt:lpstr>
      <vt:lpstr>PowerPoint Presentation</vt:lpstr>
      <vt:lpstr>PowerPoint Presentation</vt:lpstr>
      <vt:lpstr>INDUCED ROCKBURSTS(激励岩爆）</vt:lpstr>
      <vt:lpstr>A case study 实例研究</vt:lpstr>
      <vt:lpstr>加拿大主要金属矿产分布</vt:lpstr>
      <vt:lpstr>PowerPoint Presentation</vt:lpstr>
      <vt:lpstr>Geology 地质情况</vt:lpstr>
      <vt:lpstr>Mining Methods 采矿方法</vt:lpstr>
      <vt:lpstr>PowerPoint Presentation</vt:lpstr>
      <vt:lpstr>PowerPoint Presentation</vt:lpstr>
      <vt:lpstr>Blasting 爆破</vt:lpstr>
      <vt:lpstr>矿山的岩爆记录</vt:lpstr>
      <vt:lpstr>PowerPoint Presentation</vt:lpstr>
      <vt:lpstr>PowerPoint Presentation</vt:lpstr>
      <vt:lpstr>Rockburst Mitigation Measures 减轻岩爆措施</vt:lpstr>
      <vt:lpstr>Dynamic enhanced support</vt:lpstr>
      <vt:lpstr>Conclusions 结 论</vt:lpstr>
      <vt:lpstr>致谢(Acknowledgements)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induced mechanism of pillar rockbursts in deep hard rock mines</dc:title>
  <dc:creator>Jian Deng</dc:creator>
  <cp:lastModifiedBy>Jian</cp:lastModifiedBy>
  <cp:revision>750</cp:revision>
  <cp:lastPrinted>2016-10-09T00:47:07Z</cp:lastPrinted>
  <dcterms:created xsi:type="dcterms:W3CDTF">2014-09-02T13:30:52Z</dcterms:created>
  <dcterms:modified xsi:type="dcterms:W3CDTF">2016-10-11T08:26:55Z</dcterms:modified>
</cp:coreProperties>
</file>